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  <p:sldMasterId id="2147483698" r:id="rId6"/>
    <p:sldMasterId id="2147483699" r:id="rId7"/>
    <p:sldMasterId id="2147483700" r:id="rId8"/>
    <p:sldMasterId id="214748370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y="5143500" cx="9144000"/>
  <p:notesSz cx="6858000" cy="9144000"/>
  <p:embeddedFontLst>
    <p:embeddedFont>
      <p:font typeface="Noto Sans Thin"/>
      <p:regular r:id="rId52"/>
      <p:bold r:id="rId53"/>
      <p:italic r:id="rId54"/>
      <p:boldItalic r:id="rId55"/>
    </p:embeddedFont>
    <p:embeddedFont>
      <p:font typeface="Noto Sans"/>
      <p:regular r:id="rId56"/>
      <p:bold r:id="rId57"/>
      <p:italic r:id="rId58"/>
      <p:boldItalic r:id="rId59"/>
    </p:embeddedFont>
    <p:embeddedFont>
      <p:font typeface="Noto Sans SemiBold"/>
      <p:regular r:id="rId60"/>
      <p:bold r:id="rId61"/>
      <p:italic r:id="rId62"/>
      <p:boldItalic r:id="rId63"/>
    </p:embeddedFont>
    <p:embeddedFont>
      <p:font typeface="Delicious Handrawn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Deepali Barapatr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NotoSansSemiBold-italic.fntdata"/><Relationship Id="rId61" Type="http://schemas.openxmlformats.org/officeDocument/2006/relationships/font" Target="fonts/NotoSansSemiBold-bold.fntdata"/><Relationship Id="rId20" Type="http://schemas.openxmlformats.org/officeDocument/2006/relationships/slide" Target="slides/slide10.xml"/><Relationship Id="rId64" Type="http://schemas.openxmlformats.org/officeDocument/2006/relationships/font" Target="fonts/DeliciousHandrawn-regular.fntdata"/><Relationship Id="rId63" Type="http://schemas.openxmlformats.org/officeDocument/2006/relationships/font" Target="fonts/NotoSansSemiBold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NotoSansSemiBold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NotoSansThin-bold.fntdata"/><Relationship Id="rId52" Type="http://schemas.openxmlformats.org/officeDocument/2006/relationships/font" Target="fonts/NotoSansThin-regular.fntdata"/><Relationship Id="rId11" Type="http://schemas.openxmlformats.org/officeDocument/2006/relationships/slide" Target="slides/slide1.xml"/><Relationship Id="rId55" Type="http://schemas.openxmlformats.org/officeDocument/2006/relationships/font" Target="fonts/NotoSansThin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otoSansThin-italic.fntdata"/><Relationship Id="rId13" Type="http://schemas.openxmlformats.org/officeDocument/2006/relationships/slide" Target="slides/slide3.xml"/><Relationship Id="rId57" Type="http://schemas.openxmlformats.org/officeDocument/2006/relationships/font" Target="fonts/NotoSans-bold.fntdata"/><Relationship Id="rId12" Type="http://schemas.openxmlformats.org/officeDocument/2006/relationships/slide" Target="slides/slide2.xml"/><Relationship Id="rId56" Type="http://schemas.openxmlformats.org/officeDocument/2006/relationships/font" Target="fonts/NotoSans-regular.fntdata"/><Relationship Id="rId15" Type="http://schemas.openxmlformats.org/officeDocument/2006/relationships/slide" Target="slides/slide5.xml"/><Relationship Id="rId59" Type="http://schemas.openxmlformats.org/officeDocument/2006/relationships/font" Target="fonts/NotoSans-boldItalic.fntdata"/><Relationship Id="rId14" Type="http://schemas.openxmlformats.org/officeDocument/2006/relationships/slide" Target="slides/slide4.xml"/><Relationship Id="rId58" Type="http://schemas.openxmlformats.org/officeDocument/2006/relationships/font" Target="fonts/Noto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2-22T10:00:40.392">
    <p:pos x="6000" y="0"/>
    <p:text>Editar esta diapositiva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2-23T11:08:03.809">
    <p:pos x="6000" y="0"/>
    <p:text>@grm.lmt@gmail.com Hola Lupita, ¿podrías ayudarme a crear una grabación de pantalla que muestre cómo utilizar el MENÚ para cambiar su configuración: su nombre, el nombre del niño, la fecha de nacimiento, etc. con narración?
Asignado a grm.lmt@gmail.com_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2-23T11:08:46.219">
    <p:pos x="6000" y="0"/>
    <p:text>@grm.lmt@gmail.com
Hola Lupita, ¿podrías ayudarme a crear una grabación de pantalla que muestre cómo utilizar el MENÚ para volver a ver las lecciones que han completado con narración?
Asignado a grm.lmt@gmail.com_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XuJBIEbd-WohBCFeso0FmL0TNwOnl8fi36HQT_hrsE/edit#slide=id.p4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o7V0JSdmBSLBjrCS7IYqwjJS_w45Eo0J/edit#slide=id.g2742f19afeb_0_45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b847491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una bienvenida cálida y alegre a cada participante que va llegando a la sesión. ¡Reconócelos y Halágalos por venir a Crianza con Conciencia +!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hayan llegado todos los participantes, puedes dar formalmente la bienvenida al grupo a la sesión de integración de Crianza con Conciencia +.</a:t>
            </a: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12" name="Google Shape;312;g2bb847491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b847491d1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bb847491d1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b847494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bb847494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Además de las 5 sesiones diarias, los participantes también tendrán acceso 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Actividades lúdicas para hacer con su niña, niño o adolescente al final de cada sesión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Recursos adicionales si necesitan ayuda con situaciones de abuso de sustancias, salud mental, violencia o violencia sexual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b847491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bb847491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participan en sesiones de chat de WhatsApp para aprender a cuidar de su salud mental con el fin de apoyarse a sí mismos y a sus familias. Los padres, madres y personas cuidadoras también pueden compartir sus experiencias en torno a las clases ofrecidas a través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Hay tres sesiones de chat: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la sesión de integración: Bienvenida y presentaciones.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3: Diálogo Interno: Sesión de chat de WhatsApp sobre el diálogo interno y el estrés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Día 5: Despedida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solo compartirá los temas de debate o discusión en el grupo de Apoyo de WhatsApp. Los facilitadores </a:t>
            </a:r>
            <a:r>
              <a:rPr b="1"/>
              <a:t>no son moderadores</a:t>
            </a:r>
            <a:r>
              <a:t>; solo interferirán si el contenido discutido va en contra de las prácticas de crianza positiva.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b847491d1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bb847491d1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Aquí tienes un resumen de cómo serán los cinco días del programa: </a:t>
            </a:r>
            <a:br>
              <a:rPr lang="en-US"/>
            </a:b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b847491d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esta actividad sea interactiva, pídele a los participantes que le demuestren al grupo cómo hacer lo siguiente (y corrige/guía si es necesario):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prender y apagar el teléfono. Señala claramente los tres botones laterales (encendido/apagado, subir/bajar volumen).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Dónde y cómo insertar una tarjeta sim y asegurarse de que funciona correctamente una vez prendido 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el PIN de la tarjeta SIM y de cómo puede bloquearse si no se introduce correctamente.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aumentar y disminuir el brillo del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instalar y desinstalar aplicaciones.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hacer y compartir capturas de pantalla (esto es clave para cuando tienen problemas técnicos).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por los ajustes de WhatsApp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recibirán el contenido del chatbot de Crianza con Conciencia + por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encontrar y abrir WhatsApp.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responder a los mensajes/indicaciones de Crianza con Conciencia + chatbot (para recibir el siguiente contenido).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imágenes.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abrir archivos de audio/video.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Muestra cómo introducir correctamente el cargador del teléfono para evitar descomponer el sistema de 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Enfatiza la importancia de desconectar el teléfono del cargador una vez que esté completamente cargado para evitar la sobrecarga.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Utiliza el cargador original del teléfono para cargarlo.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activar y desactivar los datos. Señala cómo cambia la barra de estado cuando los datos están activados o desactivados (H+/3G/4G en la barra de red).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Haz hincapié en que los datos no deben dejarse encendidos todo el tiempo, para minimizar el uso del paquete de datos y optimizar el uso de la batería.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revisar el saldo del paquete de datos y/o el uso de los datos.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las aplicaciones, los videos, la música y las imágenes ocupan espacio en el teléfono y que este no funcionará correctamente si está demasiado lleno.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liberar espacio de almacenamiento si es necesario: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Borrar archivos como videos, audio, imágenes,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Desinstalar aplicaciones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80340" lvl="0" marL="18034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	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Conciencia digital: Seguridad en Internet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los riesgos de hacer clic en enlaces sospechosos y de suplantación de identidad en Internet.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los participantes entiendan que no se debe compartir información personal específica con personas o fuentes desconocidas,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Contraseñas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Información de sus cuentas bancarias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Ubicaciones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Imágenes o videos personales/sensibles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56540" lvl="0" marL="18034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Cómo evitar dañar tu teléfono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Muéstrale a los participantes cómo acceder al bloqueo de contraseña/patrón para proteger su teléfono de otros usuarios no autorizados.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18034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Habla sobre la importancia de manejar los teléfonos con cuidado, por ejemplo: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fuera del alcance de sus niños, niñas o adolescentes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la luz solar directa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Mantener los teléfonos alejados de áreas de trabajo que puedan dañarlos, por ejemplo, agua, fuego,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02" name="Google Shape;502;g2bb847491d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bec03bd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el chatbot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0" name="Google Shape;510;g2bbec03bd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bec03bd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17" name="Google Shape;517;g2bbec03bd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bec03bd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Resumen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descripción general y las instrucciones para esta actividad se pueden encontrar en Cómo Usar Crianza con Conciencia + Chatbot en tu Guía para el Facilitador.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rgbClr val="113D5C"/>
                </a:solidFill>
              </a:rPr>
              <a:t>Instrucciones (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Diapositiva</a:t>
            </a:r>
            <a:r>
              <a:rPr>
                <a:solidFill>
                  <a:srgbClr val="113D5C"/>
                </a:solidFill>
              </a:rPr>
              <a:t>)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participantes: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facilitadores deben modelar todo lo básico para poder usar un teléfono celular (aun si ya lo pueden hacer).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1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le ayudará a los padres, madres y cuidadores a tener los conocimientos básicos para poder usar un teléfono celular (si es que no los tienen aún) y empezar a interactuar con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esta lista de cosas que el facilitador debe de hacer en la demostración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Prender y apagar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del celular - ajustar el brillo, instalar y desinstalar apps, tomar y compartir capturas de pantalla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Navegar en el menú de Configuración de WhatsApp - responder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Cargar 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Activar y desactivar los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Gestionar el almacenamiento interno del celular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Seguridad digital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Prevenir daños al teléfono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que deben de ofrecer ayuda considerando las necesidades individuales de cada quién, especialmente de aquellas personas que no estén familiarizadas con un teléfono móvil o celular.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participantes si tienen alguna duda.</a:t>
            </a:r>
          </a:p>
        </p:txBody>
      </p:sp>
      <p:sp>
        <p:nvSpPr>
          <p:cNvPr id="524" name="Google Shape;524;g2bbec03bd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b847491d1_0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6540" lvl="0" marL="1803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Inicia un chat de WhatsApp con Crianza con Conciencia + chatbot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179705" lvl="0" marL="360045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Dale a los participantes las siguientes instrucciones: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o desbloquea tu teléfono.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30505" lvl="0" marL="360045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Guarda el número de teléfono del chatbot de Crianza con Conciencia + (+6-012-292-7434</a:t>
            </a:r>
            <a:r>
              <a:rPr>
                <a:highlight>
                  <a:srgbClr val="FFFFFF"/>
                </a:highlight>
              </a:rPr>
              <a:t>) </a:t>
            </a:r>
            <a:r>
              <a:t>como contacto.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1" name="Google Shape;531;g2bb847491d1_0_1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b847491d1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2bb847491d1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b847491d1_0_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Presentaciones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 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Empieza invitando a cada padre, madre y cuidador a presentarse ante el grupo.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cada participante que comparta lo siguiente: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Su nombre.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número de niñas, niños o adolescentes que crían.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actividad que les guste hacer con sus niños, niñas o adolescentes.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todos a participar y asegúrate de que cada persona tenga la oportunidad de compartir.</a:t>
            </a:r>
          </a:p>
        </p:txBody>
      </p:sp>
      <p:sp>
        <p:nvSpPr>
          <p:cNvPr id="324" name="Google Shape;324;g2bb847491d1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b847491d1_0_1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505" lvl="0" marL="360045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113D5C"/>
              </a:buClr>
              <a:buSzPts val="8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Abre WhatsApp, busca "Crianza con Conciencia +" e inicia un chat escribiendo INICIAR. </a:t>
            </a:r>
          </a:p>
        </p:txBody>
      </p:sp>
      <p:sp>
        <p:nvSpPr>
          <p:cNvPr id="556" name="Google Shape;556;g2bb847491d1_0_1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bb847491d1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2bb847491d1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b847491d1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bb847491d1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b847491d1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Antes del siguiente paso, Crianza con Conciencia + chatbot generará un número de 6 dígitos como identificador único para cada padre, madre y persona cuidadora. Al final de la sesión de integración, los facilitadores asociarán el identificador único del padre, madre o cuidador con la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Consulta la sección "Cómo Informar sobre la Implementación del Programa" de la Guía del Facilitador de Formando Conciencia+ para obtener orientación sobre este proceso.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281175" rtl="0" algn="just"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br>
              <a:rPr b="1" lang="en-US" sz="1200" u="sng">
                <a:solidFill>
                  <a:schemeClr val="dk1"/>
                </a:solidFill>
              </a:rPr>
            </a:br>
            <a:r>
              <a:t>Dile a los participantes que sigan las indicaciones de Crianza con Conciencia +. Crianza con Conciencia + les pedirá que: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su nombre y apellidos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género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Estado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su situación sentimental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1" name="Google Shape;611;g2bb847491d1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b847494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80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Escriban el nombre de su niña o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Género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8099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Fecha de nacimiento de la niña o del niño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19" name="Google Shape;619;g2bb847494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b847494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marR="28117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el padre, madre o cuidador tiene varios niños, niñas o adolescentes, pídele que al inscribirse en el programa elija a la niña, niño o adolescente que presente más problemas de conducta. Recuérdale que las sesiones que lleven del programa pueden aplicarse a todos los niños, niñas o adolescentes. Sin embargo, para lo que dure el programa, pídele que se centre solo en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28" name="Google Shape;628;g2bb847494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bb847491d1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 u="sng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 de introducción:</a:t>
            </a: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hagan una pausa cuando aparezca el vídeo de introducción de 5 minutos que explica cómo funciona Crianza con Conciencia + en su chatbot.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en la pantalla. Pregúntale a los participantes si tienen alguna duda.</a:t>
            </a: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36" name="Google Shape;636;g2bb847491d1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b847491d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4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Elijan cómo quieren recibir los mensajes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Videos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no</a:t>
            </a:r>
            <a:r>
              <a:rPr b="1"/>
              <a:t>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Texto, Imágenes y Audio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representa un reto para ti, y </a:t>
            </a:r>
            <a:r>
              <a:rPr b="1"/>
              <a:t>sí 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Texto e Imágenes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esta opción si leer </a:t>
            </a:r>
            <a:r>
              <a:rPr b="1"/>
              <a:t>NO</a:t>
            </a:r>
            <a:r>
              <a:t> representa un reto para ti, y </a:t>
            </a:r>
            <a:r>
              <a:rPr b="1"/>
              <a:t>sí</a:t>
            </a:r>
            <a:r>
              <a:t>necesitas cuidar tu uso de datos móviles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42" name="Google Shape;642;g2bb847491d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b847491d1_0_1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59" name="Google Shape;659;g2bb847491d1_0_1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b847491d1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Primera Habilidad de Crianza: El Autocuidado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 u="sng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las madres y los cuidadores que comenzaremos Crianza con Conciencia + aprendiendo un breve ejercicio de relajación.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crianza puede ser difícil y es útil aprender un ejercicio de relajación que los padres, las madres y las personas cuidadoras puedan usar siempre que sientan enojo o estrés. Es una gran herramienta de crianza y una habilidad para la vida.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Dile a los participantes que sigan las indicaciones de Crianza con Conciencia +. Crianza con Conciencia + les pedirá que hagan el ejercicio de autocuidado.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Reproduce el video o el audio para todo el grupo y practiquen juntos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ejercicio.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00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64" name="Google Shape;664;g2bb847491d1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8474946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Conociéndonos (5 min) 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r>
              <a:rPr b="1"/>
              <a:t> </a:t>
            </a:r>
            <a:endParaRPr b="1"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 actividad ayudará a los padres, madres y personas cuidadoras a apreciar la diversidad de la sala y a descubrir las conexiones entre unos y otros.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0E3A5A"/>
                </a:solidFill>
              </a:rPr>
              <a:t>Instrucciones</a:t>
            </a:r>
            <a:r>
              <a:rPr>
                <a:solidFill>
                  <a:srgbClr val="113D5C"/>
                </a:solidFill>
              </a:rPr>
              <a:t>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este ejercicio se hará en silencio. El facilitador leerá algunas de las afirmaciones (una a la vez).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final de cada afirmación, el facilitador hará una pausa.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Indícales a los participantes que si la afirmación es cierta para alguien, debe de dar un paso hacia el interior del círculo.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Toma un momento para que cada participante observe quién está en el círculo con ellos y quién no.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Después, deben regresar a la línea del círculo para escuchar la siguiente afirmación.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se hayan leído todas las preguntas, invita a los participantes a añadir, de uno en uno, una afirmación que sea cierta para ellos y que no se haya mencionado ya.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Lee las siguientes afirmaciones en voz alta: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Solo tengo una niña o un niño increíble.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mañanas, realmente quiero dormir hasta mediodía.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Bailar es mi actividad favorita.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Siento que ser adulto es difícil, pero me esfuerzo al máximo.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Cantar me ayuda a aliviar el estrés.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Soy padre, madre o cuidador de una niña o un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Todavía no domino el cambiar pañales.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 dibujar o pintar.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 Tengo más de una niña, niño o adolescente. 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Quiero aprender de los aciertos y errores de mi madre o padre.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encanta cocinar.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Cuando juego con mi niña o niño, yo también me convierto en niña o niño.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AutoNum type="arabicPeriod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Me gustaría mejorar mi relación con mi niña, niño o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leer las afirmaciones, anima a los padres, madres y personas cuidadoras a reflexionar sobre las conexiones que comparten con todos los presentes. Comparte con los padres, madres y cuidadores que nuestras experiencias pueden variar, pero la diversidad del grupo es lo que hace que nuestra comunidad de crianza sea enriquecedora y vibrante. A pesar de tener diferentes orígenes y trayectorias, podemos aprender lecciones valiosas unos de otros.</a:t>
            </a:r>
          </a:p>
        </p:txBody>
      </p:sp>
      <p:sp>
        <p:nvSpPr>
          <p:cNvPr id="329" name="Google Shape;329;g2bb8474946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b847491d1_0_1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Revisión general de la primera sesión del chatbot de Crianza con Conciencia +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cuidadores explorarán la primera sesión en el chatbot para ver qué se incluye normalmente en una sesión de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padres, madres y cuidadores que se tomen un momento y completen la primera sesión, "Pasar Tiempo Uno a Uno con Mi Niña o Niño/Adolescente" en sus teléfonos. Recuérdales que no se trata de obtener cada una de las respuestas correctas en el cuestionario de la sesión, sino que todos estamos aquí para aprender juntos.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Tras completar la sesión, pide que compartan sus experiencias con el resto del grupo. Discute los temas que se incluyeron en la sesión y las ideas que surgieron.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los siguientes puntos con los padres, las madres y personas cuidadores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Aunque no todas las sesiones incluirán cuestionarios y cómics, cada una de ellas incluirá tips o consejos.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sesión de cada persona será un poco diferente, ya que se personalizan según el perfil de los padres, madres o cuidadores.</a:t>
            </a:r>
          </a:p>
        </p:txBody>
      </p:sp>
      <p:sp>
        <p:nvSpPr>
          <p:cNvPr id="670" name="Google Shape;670;g2bb847491d1_0_14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bec03b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sz="1200" u="sng">
              <a:solidFill>
                <a:schemeClr val="dk1"/>
              </a:solidFill>
            </a:endParaRPr>
          </a:p>
        </p:txBody>
      </p:sp>
      <p:sp>
        <p:nvSpPr>
          <p:cNvPr id="675" name="Google Shape;675;g2bbec03bd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bec03bd8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participantes pueden encontrarse con algunos desafíos al interactuar con Crianza con Conciencia + chatbot. Enséñales a los participantes cómo solucionar problemas con el chat automatizado.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se muestren unos a otros cómo resolver los siguientes desafíos: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Estoy atorado en Crianza con Conciencia +, o no aparece el botón "Siguiente".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SIGUIENTE para navegar a tu siguiente actividad.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No sé cómo acceder al Menú Principal ni sé qué hace el Menú.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MENÚ en cualquier momento para: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Seguir tu progreso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Cambiar la configuración (cómo/cuándo recibir mensajes, actualizar tus datos para contenido personalizado)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Volver a ver el video de integración y obtener tips para navegar en Crianza con Conciencia +.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■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Obtener ayuda para superar desafíos específicos al aplicar las habilidades aprendidas.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Tengo una emergencia y necesito ayuda urgente.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○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y manda la palabra AYUDA, en cualquier momento, para acceder a datos de contacto y recursos en tu comunidad en caso de necesitar ayuda relacionada con violencia familiar, violencia sexual, salud mental u otras emergencias.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personas cuidadoras si tienen alguna duda sobre el uso de Crianza con Conciencia + Chatbot </a:t>
            </a:r>
          </a:p>
        </p:txBody>
      </p:sp>
      <p:sp>
        <p:nvSpPr>
          <p:cNvPr id="694" name="Google Shape;694;g2bbec03bd8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ec03bd8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cambiar la configuración </a:t>
            </a:r>
          </a:p>
        </p:txBody>
      </p:sp>
      <p:sp>
        <p:nvSpPr>
          <p:cNvPr id="715" name="Google Shape;715;g2bbec03bd8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bbec03bd8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Usar MENÚ para volver a ver las sesiones que han completado </a:t>
            </a:r>
          </a:p>
        </p:txBody>
      </p:sp>
      <p:sp>
        <p:nvSpPr>
          <p:cNvPr id="721" name="Google Shape;721;g2bbec03bd8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847491d1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Establecer reglas básicas que ayuden a hacer del programa un lugar seguro en donde puedan aprender juntos. Es importante que el grupo establezca reglas básicas para garantizar que su tiempo juntos y sus experiencias compartidas sean productivas. Estas reglas deben elaborarse en grupo y pertenecer al grupo.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reglas básicas también son útiles para ayudarte a dirigir estas sesiones como facilitador. Pueden ser útiles al recordarle a los participantes que </a:t>
            </a:r>
            <a:r>
              <a:rPr b="1"/>
              <a:t>ellos </a:t>
            </a:r>
            <a:r>
              <a:t>crearon las reglas para las sesiones.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rPr>
                <a:solidFill>
                  <a:srgbClr val="113D5C"/>
                </a:solidFill>
              </a:rPr>
              <a:t>Instrucciones </a:t>
            </a:r>
            <a:r>
              <a:rPr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(Diapositiva)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Compártele a los participantes que ahora se hablará sobre los pasos que siguen. Menciónales que llevarán las lecciones a través del chat automatizado y que tú llevarás las sesiones de chat con ellos en WhatsApp cada ciertos días.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que el grupo de WhatsApp sea un espacio seguro y cómodo para todos, pídele a los participantes que piensen en qué es lo que consideran importante para que se puedan sentir cómodos, respetados, seguros y apoyados en el grupo.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¡Crianza con Conciencia + es un programa especial! Reúne a las familias para que aprendan y compartan experiencias comunes.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hablar de las Reglas Básicas, puedes usar el siguiente formato: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Coloca </a:t>
            </a:r>
            <a:r>
              <a:rPr>
                <a:solidFill>
                  <a:srgbClr val="113D5C"/>
                </a:solidFill>
              </a:rPr>
              <a:t>un rotafolio</a:t>
            </a:r>
            <a:r>
              <a:rPr>
                <a:solidFill>
                  <a:schemeClr val="dk1"/>
                </a:solidFill>
              </a:rPr>
              <a:t> y escribe en la parte superior:</a:t>
            </a:r>
            <a:r>
              <a:rPr>
                <a:solidFill>
                  <a:srgbClr val="113D5C"/>
                </a:solidFill>
              </a:rPr>
              <a:t> </a:t>
            </a:r>
            <a:r>
              <a:rPr>
                <a:solidFill>
                  <a:schemeClr val="dk1"/>
                </a:solidFill>
              </a:rPr>
              <a:t>Reglas básicas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los participantes que compartan sus sugerencias.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Escribe las reglas y los comentarios en el rotafolio para conservarlos como referencia.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Asegúrate de que las Reglas Básicas describen comportamientos positivos.</a:t>
            </a:r>
            <a:r>
              <a:t> Puedes solicitar reglas sobre temas concretos, como el uso del celular, el respeto, etc.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Puedes repetir lo que oyes y explorar las reglas para asegurarte de que todos los miembros del grupo están de acuerdo y entienden.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Por ejemplo, si alguien menciona "Respeto", pregúntale qué significa para él o ella. ¿Qué tipo de comportamiento demuestra "Respeto"?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Asegúrate de que todo el mundo está de acuerdo y tiene la oportunidad de contribuir antes de pasar a otra sugerencia.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Algunas reglas básicas útiles pueden incluir: 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chatbot Crianza con Conciencia +: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Comprométete a realizar las actividades diarias sugeridas.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Pide ayuda si tienes dificultades para acceder a las actividades.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latin typeface="Noto Sans"/>
                <a:ea typeface="Noto Sans"/>
                <a:cs typeface="Noto Sans"/>
                <a:sym typeface="Noto Sans"/>
              </a:defRPr>
            </a:pPr>
            <a:r>
              <a:rPr>
                <a:solidFill>
                  <a:schemeClr val="dk1"/>
                </a:solidFill>
              </a:rPr>
              <a:t>Asegúrate de que tienes datos móviles para realizar las actividades diarias de </a:t>
            </a:r>
            <a:r>
              <a:rPr>
                <a:solidFill>
                  <a:srgbClr val="113D5C"/>
                </a:solidFill>
              </a:rPr>
              <a:t>Crianza con Conciencia +</a:t>
            </a:r>
            <a:r>
              <a:rPr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Reglas básicas para el grupo de apoyo de WhatsApp:</a:t>
            </a:r>
            <a:endParaRPr b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Respeta la privacidad de las fotos y videos personales que se envíen al chat grupal.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Cada persona es diferente y tendrá distintas experiencias que compartir.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Respétense mutuamente prestando atención y tomando turnos para compartir y escuchar.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decimos en el grupo se queda en el grupo, tanto en persona como en línea.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solo aquello con lo que te sientas cómodo.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debate o la discusión en el grupo de WhatsApp se centrará únicamente en criar a un niño o niña, adolescente.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¡Siéntente libre de hacer cualquier pregunta!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padres, madres y personas cuidadoras que el grupo tiene reglas básicas para que se mantenga un ambiente positivo y todos se sientan cómodos compartiendo. Si alguien rompe una regla involuntariamente, los facilitadores le enviarán al padre, madre o cuidador, un mensaje en privado con un recordatorio amable y le recapitularán las reglas a todo el grupo. Sin embargo, si un participante comparte algo inapropiado o sigue incumpliendo las reglas, es posible que el facilitador tenga que retirarlo para garantizar que el grupo siga siendo un espacio positivo.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bb847491d1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bb847491d1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2bb847491d1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Rol del Facilitador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personas cuidadoras que a lo largo de Crianza con Conciencia +, tu rol será: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 vez en cuando y hasta que finalice el curso, saluda y pregunta cómo van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Asegurarte de que todos los padres, madres y personas cuidadoras siguen las reglas básicas mencionadas anteriormente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Plantea preguntas sobre la crianza que puedan discutirse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Denuncia cualquier caso de abuso hacia niñas, niños, adolescentes y adultos.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Sal del grupo una vez terminado el programa. Sin embargo, los padres, madres y cuidadores pueden seguir aprendiendo a través de Crianza con Conciencia +. Al final del año, habrá nuevos cursos en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bb847491d1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Preguntas (5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Reflexiona con los padres, madres y personas cuidadoras sobre cualquier área específica de Crianza con Conciencia + que requiera apoyo.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Anima a los padres, madres y personas cuidadoras mediante preguntas abiertas, como: "¿Hay algo en específico sobre el uso de Crianza con Conciencia + chatbot de lo que te gustaría saber más?" o "¿Cuáles son tus primeras impresiones relacionadas con los Grupos de Apoyo de WhatsApp?"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responder a las preguntas de los padres, madres y personas cuidadoras ofrece información clara y concisa. Proporciona orientación paso a paso si es necesario.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Pregúntale a los padres, madres y cuidadores si tienen alguna duda sobre: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Usar Crianza con Conciencia + chatbot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Participar en los Grupos de Apoyo de WhatsApp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56" name="Google Shape;756;g2bb847491d1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bb847491d1_0_1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Conectar Formando Conciencia+ y Parent ID (10min)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poder informar sobre la asistencia de los padres, madres y cuidadores, tendrás que conectar el identificador único de cada padre, madre y cuidador con tu App Formando Conciencia+.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Sigue los pasos que se indican a continuación para añadir a cada padre, madre y cuidador a tu App Formando Conciencia+: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añadir un padre, madre y cuidador: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el ícono de perfil en la barra de navegación inferior.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Elige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dos padres, madres y cuidadores de la misma familia participan juntos en Crianza con Conciencia +, debes vincular sus cuentas.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Una vez que hayas añadido el primer perfil de padre, madre o cuidador, para añadir un segundo padre, madre o cuidador selecciona "Añadir padre, madre y cuidador"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Introduce los datos de los padres, madres y cuidadores en el formulario. Para introducir el identificador único (UID) de los padres, madres y cuidadores pídeles que escriban "ID" en Crianza con Conciencia +. Copia el número de 6 dígitos en el perfil la madre, el padre o cuidador.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"Añadir Compañero de Crianza"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al compañero de crianza de entre los perfiles de usuario de padres, madres y cuidadores disponibles.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Selecciona "Guardar".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*Los perfiles de ambos padres, madres o personas cuidadoras se actualizarán para hacer constar al compañero de crianza*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3" name="Google Shape;773;g2bb847491d1_0_1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b847491d1_0_1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solidFill>
                  <a:srgbClr val="E4007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Actividad de Cierre (10 min) </a:t>
            </a:r>
            <a:endParaRPr sz="1300">
              <a:solidFill>
                <a:srgbClr val="E4007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Resumen 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Cierra con una actividad de despedida. Deja que los participantes decidan cómo quieren terminar la sesión. Puede ser una oración o un aplauso grupal.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pPr>
            <a:r>
              <a:t>Instrucciones</a:t>
            </a:r>
            <a:endParaRPr sz="1200">
              <a:solidFill>
                <a:srgbClr val="113D5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Pídele a todos que caminen lentamente por la sala.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Invítales a reflexionar sobre lo que han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Reconoce que los pensamientos pueden divagar; pídeles con gentileza que vuelvan a atender a tu voz.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Permite 3 minutos de reflexión individual en silencio.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Después de 3 minutos, reúnanse en círculo.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Invita a un voluntario a compartir una afirmación o algo que haya aprendido hoy.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Continúa en el sentido de las manecillas del reloj, con cada persona compartiendo brevemente.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facilitador puede modelar cómo compartir con una frase como: "Estoy impresionado con su compromiso por sus niñas, niños y adolescentes al presentarse hoy"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D5C"/>
              </a:buClr>
              <a:buSzPts val="1200"/>
              <a:buFont typeface="Noto San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Da las gracias a todos por compartir y concluye la sesión con mucho entusiasmo: "¡Gracias por formar parte de Crianza con Conciencia +, un aplauso para todos!"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779" name="Google Shape;779;g2bb847491d1_0_1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b847491d1_0_1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Comparte con los padres, madres y cuidadores los objetivos y los beneficios de formar parte de Crianza con Conciencia +.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El programa Crianza con Conciencia + está dirigido a padres, madres y personas cuidadoras con niños, niñas o adolescentes de entre 2 y 17 años.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</a:p>
        </p:txBody>
      </p:sp>
      <p:sp>
        <p:nvSpPr>
          <p:cNvPr id="334" name="Google Shape;334;g2bb847491d1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bec03bd8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Recuérdale a los participantes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Estar atentos a la próxima sesión de Crianza con Conciencia + chatbot.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3D5C"/>
              </a:buClr>
              <a:buSzPts val="800"/>
              <a:buFont typeface="Noto Sans Symbols"/>
              <a:buChar char="●"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Compartir sus experiencias y retos en el Grupo de Apoyo de WhatsApp.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¡Agradece a los participantes por el compromiso que han adquirido entre ellos al venir al grupo!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</a:p>
        </p:txBody>
      </p:sp>
      <p:sp>
        <p:nvSpPr>
          <p:cNvPr id="784" name="Google Shape;784;g2bbec03bd8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bb847491d1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801" name="Google Shape;801;g2bb847491d1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bec03bd8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Ahora bien, cuando decimos "padres, madres y personas cuidadoras" y "crianza", nos referimos a alguien que cuida de los niños, niñas o adolescentes, sea esa persona su madre o padre biológico o no. Esto incluye a cualquier persona que sea un cuidador principal responsable del bienestar de la niña o el niño.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1" name="Google Shape;341;g2bbec03bd8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b847491d1_0_1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 finalidad de Crianza con Conciencia + es ayudar a construir relaciones abiertas, afectuosas y de confianza entre los cuidadores y sus niños, niñas o adolescentes. Cuando tenemos relaciones sanas y positivas, estas ayudan a los padres, madres y personas cuidadoras a mantener seguros a sus niños, niñas o adolescentes y apoyan su crecimiento y su desarrollo.</a:t>
            </a:r>
          </a:p>
        </p:txBody>
      </p:sp>
      <p:sp>
        <p:nvSpPr>
          <p:cNvPr id="348" name="Google Shape;348;g2bb847491d1_0_1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b847491d1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bb847491d1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Crianza con Conciencia + consta de tres partes: </a:t>
            </a:r>
            <a:br>
              <a:rPr lang="en-US"/>
            </a:br>
            <a:br>
              <a:rPr lang="en-US"/>
            </a:br>
            <a:r>
              <a:t>1. La sesión de integración presencial, de la que formas parte en este momento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2. Cursos llevados a cabo en el chatbot de WhatsApp donde aprenderás tips para mejorar tu relación con tu niña, niño o adolescente.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>3. Un grupo de WhatsApp con otros padres, madres, cuidadores y facilitadores para hacer preguntas y discutir temas de crianza. </a:t>
            </a: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b847491d1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bb847491d1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rgbClr val="1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Los padres, madres y cuidadores reciben tips diarios sobre la crianza por WhatsApp para ayudarles en la relación con su niña, niño o adolescente (solo necesitan 5 minutos al día). Los padres, madres y cuidadores recibirán 5 sesiones para mejorar su relación con su niña, niño o adolescente: </a:t>
            </a:r>
            <a:endParaRPr sz="1200">
              <a:solidFill>
                <a:srgbClr val="1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847491d1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847491d1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  <a:defRPr sz="1200">
                <a:solidFill>
                  <a:schemeClr val="dk1"/>
                </a:solidFill>
              </a:defRPr>
            </a:pPr>
            <a:r>
              <a:t>Comparte el nombre y el objetivo de cada sesión con los padres, madres y cuidadores. 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8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accen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>
  <p:cSld name="Double Quote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247136" y="0"/>
            <a:ext cx="5693655" cy="36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142703" y="657429"/>
            <a:ext cx="41073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600488" y="-10576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3" type="body"/>
          </p:nvPr>
        </p:nvSpPr>
        <p:spPr>
          <a:xfrm rot="10800000">
            <a:off x="4426591" y="424950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4" type="body"/>
          </p:nvPr>
        </p:nvSpPr>
        <p:spPr>
          <a:xfrm>
            <a:off x="1142703" y="2346877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 rot="10800000">
            <a:off x="4021812" y="1855558"/>
            <a:ext cx="5124644" cy="328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idx="5" type="body"/>
          </p:nvPr>
        </p:nvSpPr>
        <p:spPr>
          <a:xfrm>
            <a:off x="5277206" y="3137535"/>
            <a:ext cx="32814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4"/>
          <p:cNvSpPr txBox="1"/>
          <p:nvPr>
            <p:ph idx="6" type="body"/>
          </p:nvPr>
        </p:nvSpPr>
        <p:spPr>
          <a:xfrm>
            <a:off x="4835583" y="2541543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7" type="body"/>
          </p:nvPr>
        </p:nvSpPr>
        <p:spPr>
          <a:xfrm rot="10800000">
            <a:off x="7086331" y="286036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4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8" type="body"/>
          </p:nvPr>
        </p:nvSpPr>
        <p:spPr>
          <a:xfrm>
            <a:off x="5311076" y="4688285"/>
            <a:ext cx="37635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 header 2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 header 4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o image">
  <p:cSld name="Cover no image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with image">
  <p:cSld name="1_Cover with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>
            <p:ph idx="2" type="pic"/>
          </p:nvPr>
        </p:nvSpPr>
        <p:spPr>
          <a:xfrm>
            <a:off x="61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439966" y="0"/>
            <a:ext cx="3704100" cy="4403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b="42290" l="19517" r="0" t="8258"/>
          <a:stretch/>
        </p:blipFill>
        <p:spPr>
          <a:xfrm>
            <a:off x="0" y="0"/>
            <a:ext cx="8372024" cy="5143501"/>
          </a:xfrm>
          <a:prstGeom prst="rect">
            <a:avLst/>
          </a:prstGeom>
          <a:noFill/>
          <a:ln>
            <a:noFill/>
          </a:ln>
          <a:effectLst>
            <a:outerShdw blurRad="411778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585997" y="2308601"/>
            <a:ext cx="6992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body"/>
          </p:nvPr>
        </p:nvSpPr>
        <p:spPr>
          <a:xfrm>
            <a:off x="585997" y="3028884"/>
            <a:ext cx="1290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97" y="740829"/>
            <a:ext cx="3014053" cy="119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5" type="body"/>
          </p:nvPr>
        </p:nvSpPr>
        <p:spPr>
          <a:xfrm>
            <a:off x="585997" y="3576929"/>
            <a:ext cx="4609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>
            <a:off x="0" y="4402671"/>
            <a:ext cx="9144000" cy="7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text box">
  <p:cSld name="Single text box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2" name="Google Shape;162;p30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379853" y="1663303"/>
            <a:ext cx="8384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text box slide">
  <p:cSld name="Double text box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79853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808494" y="1663303"/>
            <a:ext cx="39558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ext box and image">
  <p:cSld name="Left text box and imag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379560" y="373588"/>
            <a:ext cx="38517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379560" y="2454773"/>
            <a:ext cx="3851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" name="Google Shape;177;p3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379560" y="3184902"/>
            <a:ext cx="3851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2"/>
          <p:cNvSpPr/>
          <p:nvPr>
            <p:ph idx="3" type="pic"/>
          </p:nvPr>
        </p:nvSpPr>
        <p:spPr>
          <a:xfrm>
            <a:off x="4572000" y="373589"/>
            <a:ext cx="4192500" cy="41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umbered columns">
  <p:cSld name="3 numbered 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" name="Google Shape;185;p33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3" type="body"/>
          </p:nvPr>
        </p:nvSpPr>
        <p:spPr>
          <a:xfrm>
            <a:off x="37985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4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5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6" type="body"/>
          </p:nvPr>
        </p:nvSpPr>
        <p:spPr>
          <a:xfrm>
            <a:off x="3491283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7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8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9" type="body"/>
          </p:nvPr>
        </p:nvSpPr>
        <p:spPr>
          <a:xfrm>
            <a:off x="6517182" y="2043463"/>
            <a:ext cx="225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13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umbered columns">
  <p:cSld name="4 numbered column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" name="Google Shape;200;p34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1" name="Google Shape;2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37985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5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6" type="body"/>
          </p:nvPr>
        </p:nvSpPr>
        <p:spPr>
          <a:xfrm>
            <a:off x="2522204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7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8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9" type="body"/>
          </p:nvPr>
        </p:nvSpPr>
        <p:spPr>
          <a:xfrm>
            <a:off x="4685789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accent3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13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4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5" type="body"/>
          </p:nvPr>
        </p:nvSpPr>
        <p:spPr>
          <a:xfrm>
            <a:off x="6838193" y="2043463"/>
            <a:ext cx="19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6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9" name="Google Shape;21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columns">
  <p:cSld name="4 Icon 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37985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3" type="body"/>
          </p:nvPr>
        </p:nvSpPr>
        <p:spPr>
          <a:xfrm>
            <a:off x="37985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4" type="body"/>
          </p:nvPr>
        </p:nvSpPr>
        <p:spPr>
          <a:xfrm>
            <a:off x="2522204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5" type="body"/>
          </p:nvPr>
        </p:nvSpPr>
        <p:spPr>
          <a:xfrm>
            <a:off x="2522204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6" type="body"/>
          </p:nvPr>
        </p:nvSpPr>
        <p:spPr>
          <a:xfrm>
            <a:off x="4685789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7" type="body"/>
          </p:nvPr>
        </p:nvSpPr>
        <p:spPr>
          <a:xfrm>
            <a:off x="4685789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8" type="body"/>
          </p:nvPr>
        </p:nvSpPr>
        <p:spPr>
          <a:xfrm>
            <a:off x="6838193" y="2906768"/>
            <a:ext cx="1935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9" type="body"/>
          </p:nvPr>
        </p:nvSpPr>
        <p:spPr>
          <a:xfrm>
            <a:off x="6838193" y="2516342"/>
            <a:ext cx="193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849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522207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11364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 header 3"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2">
            <a:alphaModFix/>
          </a:blip>
          <a:srcRect b="8506" l="21377" r="0" t="8257"/>
          <a:stretch/>
        </p:blipFill>
        <p:spPr>
          <a:xfrm>
            <a:off x="0" y="-1"/>
            <a:ext cx="48587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-340" l="-402" r="29870" t="8310"/>
          <a:stretch/>
        </p:blipFill>
        <p:spPr>
          <a:xfrm rot="5400000">
            <a:off x="4147775" y="147279"/>
            <a:ext cx="4335565" cy="5656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 rotWithShape="1">
          <a:blip r:embed="rId4">
            <a:alphaModFix/>
          </a:blip>
          <a:srcRect b="-333" l="55096" r="0" t="12506"/>
          <a:stretch/>
        </p:blipFill>
        <p:spPr>
          <a:xfrm rot="5400000">
            <a:off x="5800468" y="-1081238"/>
            <a:ext cx="2262292" cy="4424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530851" y="2620280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664" y="1047036"/>
            <a:ext cx="2501451" cy="265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2" type="body"/>
          </p:nvPr>
        </p:nvSpPr>
        <p:spPr>
          <a:xfrm>
            <a:off x="2530850" y="1865458"/>
            <a:ext cx="12909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lt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 columns">
  <p:cSld name="3 icon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79560" y="373588"/>
            <a:ext cx="8385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Delicious Handrawn"/>
              <a:buNone/>
              <a:defRPr b="0" i="0" sz="4500" u="none" cap="none" strike="noStrike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79560" y="1066085"/>
            <a:ext cx="838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8691769" y="4892041"/>
            <a:ext cx="4524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769912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3190" y="4859506"/>
            <a:ext cx="238578" cy="2533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37985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3" type="body"/>
          </p:nvPr>
        </p:nvSpPr>
        <p:spPr>
          <a:xfrm>
            <a:off x="37985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4" type="body"/>
          </p:nvPr>
        </p:nvSpPr>
        <p:spPr>
          <a:xfrm>
            <a:off x="3491283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5" type="body"/>
          </p:nvPr>
        </p:nvSpPr>
        <p:spPr>
          <a:xfrm>
            <a:off x="3491283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2"/>
          <p:cNvSpPr txBox="1"/>
          <p:nvPr>
            <p:ph idx="6" type="body"/>
          </p:nvPr>
        </p:nvSpPr>
        <p:spPr>
          <a:xfrm>
            <a:off x="6517182" y="2906768"/>
            <a:ext cx="2258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7" type="body"/>
          </p:nvPr>
        </p:nvSpPr>
        <p:spPr>
          <a:xfrm>
            <a:off x="6517182" y="2516342"/>
            <a:ext cx="22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accent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4" name="Google Shape;2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60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3641" y="1764197"/>
            <a:ext cx="662548" cy="66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59851" y="1764200"/>
            <a:ext cx="662548" cy="6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Quote">
  <p:cSld name="Single Quote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35839"/>
          <a:stretch/>
        </p:blipFill>
        <p:spPr>
          <a:xfrm>
            <a:off x="874685" y="0"/>
            <a:ext cx="7394632" cy="4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080649" y="1091336"/>
            <a:ext cx="5045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1538434" y="423331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 rot="10800000">
            <a:off x="6187920" y="1201375"/>
            <a:ext cx="479700" cy="2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0"/>
              <a:buFont typeface="Arial"/>
              <a:buNone/>
              <a:defRPr b="0" i="0" sz="15000" u="none" cap="none" strike="noStrike">
                <a:solidFill>
                  <a:schemeClr val="accent2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2080649" y="3044123"/>
            <a:ext cx="5045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 title and descriptio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50"/>
          <p:cNvSpPr/>
          <p:nvPr/>
        </p:nvSpPr>
        <p:spPr>
          <a:xfrm>
            <a:off x="8907236" y="0"/>
            <a:ext cx="236700" cy="51435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0" y="0"/>
            <a:ext cx="236700" cy="710400"/>
          </a:xfrm>
          <a:prstGeom prst="rect">
            <a:avLst/>
          </a:prstGeom>
          <a:solidFill>
            <a:srgbClr val="1B305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title and description">
  <p:cSld name="1_Section title and descrip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3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53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Diagram or Organization Chart">
  <p:cSld name="1_Title and Diagram or Organization Char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theme" Target="../theme/theme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5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5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8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8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8723" y="4631300"/>
            <a:ext cx="363065" cy="3830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4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44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44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8" name="Google Shape;288;p4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460" y="4610201"/>
            <a:ext cx="424318" cy="4350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47"/>
          <p:cNvCxnSpPr/>
          <p:nvPr/>
        </p:nvCxnSpPr>
        <p:spPr>
          <a:xfrm flipH="1">
            <a:off x="0" y="4816973"/>
            <a:ext cx="8077200" cy="1170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47"/>
          <p:cNvSpPr txBox="1"/>
          <p:nvPr/>
        </p:nvSpPr>
        <p:spPr>
          <a:xfrm>
            <a:off x="6280602" y="4861798"/>
            <a:ext cx="2743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68234" y="4624571"/>
            <a:ext cx="499409" cy="420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/>
          <p:nvPr/>
        </p:nvCxnSpPr>
        <p:spPr>
          <a:xfrm rot="10800000">
            <a:off x="8521800" y="4828880"/>
            <a:ext cx="622200" cy="0"/>
          </a:xfrm>
          <a:prstGeom prst="straightConnector1">
            <a:avLst/>
          </a:prstGeom>
          <a:noFill/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7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6.jpg"/><Relationship Id="rId5" Type="http://schemas.openxmlformats.org/officeDocument/2006/relationships/image" Target="../media/image68.jpg"/><Relationship Id="rId6" Type="http://schemas.openxmlformats.org/officeDocument/2006/relationships/image" Target="../media/image65.jpg"/><Relationship Id="rId7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5" Type="http://schemas.openxmlformats.org/officeDocument/2006/relationships/image" Target="../media/image85.png"/><Relationship Id="rId6" Type="http://schemas.openxmlformats.org/officeDocument/2006/relationships/image" Target="../media/image69.jpg"/><Relationship Id="rId7" Type="http://schemas.openxmlformats.org/officeDocument/2006/relationships/image" Target="../media/image81.png"/><Relationship Id="rId8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Relationship Id="rId9" Type="http://schemas.openxmlformats.org/officeDocument/2006/relationships/image" Target="../media/image74.jpg"/><Relationship Id="rId5" Type="http://schemas.openxmlformats.org/officeDocument/2006/relationships/image" Target="../media/image81.png"/><Relationship Id="rId6" Type="http://schemas.openxmlformats.org/officeDocument/2006/relationships/image" Target="../media/image80.jpg"/><Relationship Id="rId7" Type="http://schemas.openxmlformats.org/officeDocument/2006/relationships/image" Target="../media/image78.jpg"/><Relationship Id="rId8" Type="http://schemas.openxmlformats.org/officeDocument/2006/relationships/image" Target="../media/image7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P7TuzdbdlOyAThClX12FdEnFVrKakBQg/view" TargetMode="External"/><Relationship Id="rId5" Type="http://schemas.openxmlformats.org/officeDocument/2006/relationships/image" Target="../media/image9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hyperlink" Target="http://drive.google.com/file/d/1FQQxC5RjLoeRiL61vXZ6Uc-NAlLDLhwK/view" TargetMode="External"/><Relationship Id="rId5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96.jpg"/><Relationship Id="rId5" Type="http://schemas.openxmlformats.org/officeDocument/2006/relationships/image" Target="../media/image97.jpg"/><Relationship Id="rId6" Type="http://schemas.openxmlformats.org/officeDocument/2006/relationships/image" Target="../media/image100.jpg"/><Relationship Id="rId7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62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5"/>
          <p:cNvPicPr preferRelativeResize="0"/>
          <p:nvPr/>
        </p:nvPicPr>
        <p:blipFill rotWithShape="1">
          <a:blip r:embed="rId3">
            <a:alphaModFix/>
          </a:blip>
          <a:srcRect b="20112" l="-3802" r="-7050" t="12664"/>
          <a:stretch/>
        </p:blipFill>
        <p:spPr>
          <a:xfrm>
            <a:off x="-355675" y="-100325"/>
            <a:ext cx="10177577" cy="481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/>
        </p:nvSpPr>
        <p:spPr>
          <a:xfrm>
            <a:off x="233675" y="3392425"/>
            <a:ext cx="3405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3700">
                <a:solidFill>
                  <a:srgbClr val="0B406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¡Te damos la bienvenida a la Sesión de Integración!</a:t>
            </a:r>
            <a:endParaRPr b="1" sz="1700">
              <a:solidFill>
                <a:srgbClr val="0B406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1675" y="256756"/>
            <a:ext cx="2099637" cy="8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/>
          <p:nvPr/>
        </p:nvSpPr>
        <p:spPr>
          <a:xfrm>
            <a:off x="0" y="4681125"/>
            <a:ext cx="91803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996" y="471290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2850" y="468112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5"/>
          <p:cNvPicPr preferRelativeResize="0"/>
          <p:nvPr/>
        </p:nvPicPr>
        <p:blipFill rotWithShape="1">
          <a:blip r:embed="rId7">
            <a:alphaModFix/>
          </a:blip>
          <a:srcRect b="1066" l="0" r="0" t="1076"/>
          <a:stretch/>
        </p:blipFill>
        <p:spPr>
          <a:xfrm>
            <a:off x="4493375" y="4766300"/>
            <a:ext cx="126137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5"/>
          <p:cNvSpPr txBox="1"/>
          <p:nvPr/>
        </p:nvSpPr>
        <p:spPr>
          <a:xfrm>
            <a:off x="1096950" y="4796475"/>
            <a:ext cx="557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chemeClr val="dk1"/>
                </a:solidFill>
                <a:latin typeface="Noto Sans Thin"/>
                <a:ea typeface="Noto Sans Thin"/>
                <a:cs typeface="Noto Sans Thin"/>
                <a:sym typeface="Noto Sans Thin"/>
              </a:defRPr>
            </a:pPr>
            <a:r>
              <a:t>Un programa desarrollado por:</a:t>
            </a:r>
            <a:endParaRPr b="0" i="0" sz="1700" u="none" cap="none" strike="noStrike">
              <a:solidFill>
                <a:schemeClr val="dk1"/>
              </a:solidFill>
              <a:latin typeface="Noto Sans Thin"/>
              <a:ea typeface="Noto Sans Thin"/>
              <a:cs typeface="Noto Sans Thin"/>
              <a:sym typeface="Noto Sans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 rotWithShape="1">
          <a:blip r:embed="rId4">
            <a:alphaModFix/>
          </a:blip>
          <a:srcRect b="89" l="0" r="0" t="99"/>
          <a:stretch/>
        </p:blipFill>
        <p:spPr>
          <a:xfrm>
            <a:off x="1901538" y="12536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/>
        </p:nvSpPr>
        <p:spPr>
          <a:xfrm>
            <a:off x="1867888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4: Identificar Emociones y Sentimientos durante el Tiempo Uno a Uno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4703653" y="12536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 txBox="1"/>
          <p:nvPr/>
        </p:nvSpPr>
        <p:spPr>
          <a:xfrm>
            <a:off x="4670003" y="33510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123D5D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5: Mantener la Calma Cuando Haya Estrés</a:t>
            </a:r>
            <a:endParaRPr b="0" i="0" sz="1900" u="none" cap="none" strike="noStrike">
              <a:solidFill>
                <a:srgbClr val="123D5D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404" name="Google Shape;404;p64"/>
          <p:cNvSpPr txBox="1"/>
          <p:nvPr/>
        </p:nvSpPr>
        <p:spPr>
          <a:xfrm>
            <a:off x="0" y="4750175"/>
            <a:ext cx="91440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¡¡Al finalizar los 5 días </a:t>
            </a:r>
            <a:r>
              <a:t>tú</a:t>
            </a:r>
            <a:r>
              <a:rPr>
                <a:latin typeface="Arial"/>
                <a:ea typeface="Arial"/>
                <a:cs typeface="Arial"/>
                <a:sym typeface="Arial"/>
              </a:rPr>
              <a:t>recibirás </a:t>
            </a:r>
            <a:r>
              <a:t>un reconocimiento de crianza positiva!!</a:t>
            </a:r>
            <a:endParaRPr b="1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4"/>
          <p:cNvSpPr txBox="1"/>
          <p:nvPr/>
        </p:nvSpPr>
        <p:spPr>
          <a:xfrm>
            <a:off x="1228025" y="228600"/>
            <a:ext cx="685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100">
                <a:solidFill>
                  <a:schemeClr val="lt1"/>
                </a:solidFill>
                <a:highlight>
                  <a:srgbClr val="0E3A5A"/>
                </a:highlight>
                <a:latin typeface="Arial"/>
                <a:ea typeface="Arial"/>
                <a:cs typeface="Arial"/>
                <a:sym typeface="Arial"/>
              </a:defRPr>
            </a:pPr>
            <a:r>
              <a:t>Curso Básico: Mejorar la Relación con mi niña, niño o adolescente</a:t>
            </a:r>
            <a:endParaRPr b="0" i="0" sz="2100" u="none" cap="none" strike="noStrike">
              <a:solidFill>
                <a:schemeClr val="lt1"/>
              </a:solidFill>
              <a:highlight>
                <a:srgbClr val="0E3A5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1867863" y="4167384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tu niña, niño o adolescente a aprender a expresarse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7" name="Google Shape;407;p64"/>
          <p:cNvSpPr txBox="1"/>
          <p:nvPr/>
        </p:nvSpPr>
        <p:spPr>
          <a:xfrm>
            <a:off x="4669988" y="416739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Controlar tu enojo al enfrentarte a situaciones de crianza estresantes 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5"/>
          <p:cNvSpPr txBox="1"/>
          <p:nvPr/>
        </p:nvSpPr>
        <p:spPr>
          <a:xfrm>
            <a:off x="811350" y="2269325"/>
            <a:ext cx="166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5"/>
          <p:cNvSpPr/>
          <p:nvPr/>
        </p:nvSpPr>
        <p:spPr>
          <a:xfrm>
            <a:off x="353900" y="1150350"/>
            <a:ext cx="2737500" cy="2848800"/>
          </a:xfrm>
          <a:prstGeom prst="arc">
            <a:avLst>
              <a:gd fmla="val 16114895" name="adj1"/>
              <a:gd fmla="val 5238787" name="adj2"/>
            </a:avLst>
          </a:prstGeom>
          <a:noFill/>
          <a:ln cap="flat" cmpd="sng" w="28575">
            <a:solidFill>
              <a:srgbClr val="009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9" name="Google Shape;419;p65"/>
          <p:cNvCxnSpPr>
            <a:endCxn id="420" idx="1"/>
          </p:cNvCxnSpPr>
          <p:nvPr/>
        </p:nvCxnSpPr>
        <p:spPr>
          <a:xfrm>
            <a:off x="2474975" y="1402775"/>
            <a:ext cx="1571400" cy="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0" name="Google Shape;420;p65"/>
          <p:cNvSpPr txBox="1"/>
          <p:nvPr/>
        </p:nvSpPr>
        <p:spPr>
          <a:xfrm>
            <a:off x="4046375" y="94482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900">
                <a:solidFill>
                  <a:schemeClr val="dk2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 5 Sesiones Diarias sobre cómo mejorar tu relación con tu niña, niño o adolescente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4133725" y="2115250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Actividades lúdicas para hacer con tu niña, niño o adolescente al final de cada sesión</a:t>
            </a:r>
            <a:endParaRPr>
              <a:solidFill>
                <a:srgbClr val="00969B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4133725" y="3285675"/>
            <a:ext cx="50019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Recursos, en caso de necesitar apoyo, para cuestiones de salud mental, violencia, violencia sexual o abuso de sustancias (Escribe AYUDA)</a:t>
            </a:r>
            <a:endParaRPr>
              <a:solidFill>
                <a:srgbClr val="00969B"/>
              </a:solidFill>
            </a:endParaRPr>
          </a:p>
        </p:txBody>
      </p:sp>
      <p:cxnSp>
        <p:nvCxnSpPr>
          <p:cNvPr id="423" name="Google Shape;423;p65"/>
          <p:cNvCxnSpPr/>
          <p:nvPr/>
        </p:nvCxnSpPr>
        <p:spPr>
          <a:xfrm flipH="1" rot="10800000">
            <a:off x="3037500" y="2568900"/>
            <a:ext cx="1049700" cy="186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24" name="Google Shape;424;p65"/>
          <p:cNvCxnSpPr/>
          <p:nvPr/>
        </p:nvCxnSpPr>
        <p:spPr>
          <a:xfrm flipH="1" rot="10800000">
            <a:off x="2474850" y="3740725"/>
            <a:ext cx="1659000" cy="14100"/>
          </a:xfrm>
          <a:prstGeom prst="straightConnector1">
            <a:avLst/>
          </a:prstGeom>
          <a:noFill/>
          <a:ln cap="flat" cmpd="sng" w="28575">
            <a:solidFill>
              <a:srgbClr val="00969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104450" y="1232700"/>
            <a:ext cx="57450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Participarás en sesiones de chat de WhatsApp y aprenderás a cuidar de tu salud mental para apoyarte a ti mismo y a tus familias.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>
                <a:solidFill>
                  <a:schemeClr val="dk1"/>
                </a:solidFill>
              </a:defRPr>
            </a:pPr>
            <a:r>
              <a:t>También puedes compartir tus propias experiencias relacionadas con las sesiones ofrecidas a través del chatbot Crianza con Conciencia +.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Habrá tres sesiones de chat: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6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Después de la sesión de integración: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Bienvenida y presentaciones.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3:</a:t>
            </a:r>
            <a:r>
              <a:rPr sz="1700">
                <a:solidFill>
                  <a:schemeClr val="dk1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 </a:t>
            </a:r>
            <a:r>
              <a:rPr sz="1200">
                <a:solidFill>
                  <a:schemeClr val="dk1"/>
                </a:solidFill>
              </a:rPr>
              <a:t> Diálogo Interno: Sesión de chat de WhatsApp sobre el diálogo Interno y el estrés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sz="17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rPr>
              <a:t>Día 5:</a:t>
            </a:r>
            <a:r>
              <a:rPr sz="1200">
                <a:solidFill>
                  <a:srgbClr val="00969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200">
                <a:solidFill>
                  <a:schemeClr val="dk1"/>
                </a:solidFill>
              </a:rPr>
              <a:t>Despedida</a:t>
            </a:r>
            <a:r>
              <a: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6"/>
          <p:cNvSpPr/>
          <p:nvPr/>
        </p:nvSpPr>
        <p:spPr>
          <a:xfrm>
            <a:off x="353525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606" l="0" r="0" t="2606"/>
          <a:stretch/>
        </p:blipFill>
        <p:spPr>
          <a:xfrm>
            <a:off x="1268500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555425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 rot="-5400000">
            <a:off x="2712150" y="-2516600"/>
            <a:ext cx="506700" cy="5931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>
            <a:off x="57625" y="216761"/>
            <a:ext cx="625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La Travesía de los Padres, Madres y Cuidadores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2" name="Google Shape;442;p67"/>
          <p:cNvSpPr/>
          <p:nvPr/>
        </p:nvSpPr>
        <p:spPr>
          <a:xfrm>
            <a:off x="38125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Día 1: </a:t>
            </a:r>
            <a:r>
              <a:t>¡Estás aquí!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1841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2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3644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5447113" y="1461350"/>
            <a:ext cx="1803000" cy="20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3F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4</a:t>
            </a:r>
            <a:endParaRPr b="0" i="0" sz="1400" u="none" cap="none" strike="noStrike">
              <a:solidFill>
                <a:srgbClr val="0C3F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7250113" y="1461350"/>
            <a:ext cx="1803000" cy="208800"/>
          </a:xfrm>
          <a:prstGeom prst="rect">
            <a:avLst/>
          </a:prstGeom>
          <a:solidFill>
            <a:srgbClr val="113D5C"/>
          </a:solidFill>
          <a:ln cap="flat" cmpd="sng" w="9525">
            <a:solidFill>
              <a:srgbClr val="0C3F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Día 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0913" y="2642675"/>
            <a:ext cx="270175" cy="2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479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1: </a:t>
            </a:r>
            <a:r>
              <a:t>Pasar Tiempo Uno a Uno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1831200" y="2974613"/>
            <a:ext cx="180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2: </a:t>
            </a:r>
            <a:r>
              <a:t>Dar Reconocimiento y Halagar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757288" y="2974613"/>
            <a:ext cx="1680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3: </a:t>
            </a:r>
            <a:r>
              <a:t>Crear una Rutina para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5437263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4: </a:t>
            </a:r>
            <a:r>
              <a:t>Identificar Emociones y Sentimientos durante el Tiempo Uno a Uno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7293100" y="2974613"/>
            <a:ext cx="18030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rPr b="1"/>
              <a:t>Sesión 5: </a:t>
            </a:r>
            <a:r>
              <a:t>Mantener la Calma Cuando Haya Estrés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72306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de Cierre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(5 min)</a:t>
            </a:r>
            <a:endParaRPr i="0" sz="1100" u="none" cap="none" strike="noStrike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36245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Discusión sobre el Diálogo Interno (15 min) 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7525" y="2111850"/>
            <a:ext cx="177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Sesión de Integración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(2 horas)</a:t>
            </a:r>
            <a:endParaRPr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p67"/>
          <p:cNvSpPr txBox="1"/>
          <p:nvPr/>
        </p:nvSpPr>
        <p:spPr>
          <a:xfrm>
            <a:off x="676100" y="857444"/>
            <a:ext cx="2359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chemeClr val="accent5"/>
                </a:solidFill>
              </a:defRPr>
            </a:pPr>
            <a:r>
              <a:t>Sesión </a:t>
            </a:r>
            <a:r>
              <a:rPr>
                <a:latin typeface="Arial"/>
                <a:ea typeface="Arial"/>
                <a:cs typeface="Arial"/>
                <a:sym typeface="Arial"/>
              </a:rPr>
              <a:t>Presencial</a:t>
            </a:r>
            <a:r>
              <a:t> 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7"/>
          <p:cNvSpPr txBox="1"/>
          <p:nvPr/>
        </p:nvSpPr>
        <p:spPr>
          <a:xfrm>
            <a:off x="3453775" y="785444"/>
            <a:ext cx="1946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Sesiones en el Chatbot de Crianza con Conciencia +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6371250" y="695444"/>
            <a:ext cx="1946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13D5C"/>
                </a:solidFill>
              </a:defRPr>
            </a:pPr>
            <a:r>
              <a:t>Discusión y Debate en el Grupo de Apoyo de WhatsApp moderado por el Facilitador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258215" y="857444"/>
            <a:ext cx="372300" cy="372300"/>
            <a:chOff x="6166865" y="140342"/>
            <a:chExt cx="372300" cy="372300"/>
          </a:xfrm>
        </p:grpSpPr>
        <p:sp>
          <p:nvSpPr>
            <p:cNvPr id="460" name="Google Shape;460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67"/>
          <p:cNvGrpSpPr/>
          <p:nvPr/>
        </p:nvGrpSpPr>
        <p:grpSpPr>
          <a:xfrm>
            <a:off x="3035896" y="857444"/>
            <a:ext cx="372300" cy="372300"/>
            <a:chOff x="6172071" y="582117"/>
            <a:chExt cx="372300" cy="372300"/>
          </a:xfrm>
        </p:grpSpPr>
        <p:sp>
          <p:nvSpPr>
            <p:cNvPr id="463" name="Google Shape;463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67"/>
          <p:cNvGrpSpPr/>
          <p:nvPr/>
        </p:nvGrpSpPr>
        <p:grpSpPr>
          <a:xfrm>
            <a:off x="5978865" y="857444"/>
            <a:ext cx="372300" cy="372300"/>
            <a:chOff x="6192365" y="1173617"/>
            <a:chExt cx="372300" cy="372300"/>
          </a:xfrm>
        </p:grpSpPr>
        <p:sp>
          <p:nvSpPr>
            <p:cNvPr id="466" name="Google Shape;466;p67"/>
            <p:cNvSpPr/>
            <p:nvPr/>
          </p:nvSpPr>
          <p:spPr>
            <a:xfrm>
              <a:off x="6192365" y="117361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255387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" name="Google Shape;468;p67"/>
          <p:cNvGrpSpPr/>
          <p:nvPr/>
        </p:nvGrpSpPr>
        <p:grpSpPr>
          <a:xfrm>
            <a:off x="753603" y="1739554"/>
            <a:ext cx="372300" cy="372300"/>
            <a:chOff x="6166865" y="140342"/>
            <a:chExt cx="372300" cy="372300"/>
          </a:xfrm>
        </p:grpSpPr>
        <p:sp>
          <p:nvSpPr>
            <p:cNvPr id="469" name="Google Shape;469;p67"/>
            <p:cNvSpPr/>
            <p:nvPr/>
          </p:nvSpPr>
          <p:spPr>
            <a:xfrm>
              <a:off x="6166865" y="140342"/>
              <a:ext cx="372300" cy="372300"/>
            </a:xfrm>
            <a:prstGeom prst="ellipse">
              <a:avLst/>
            </a:prstGeom>
            <a:solidFill>
              <a:srgbClr val="0D3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0" name="Google Shape;470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53825" y="222075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67"/>
          <p:cNvGrpSpPr/>
          <p:nvPr/>
        </p:nvGrpSpPr>
        <p:grpSpPr>
          <a:xfrm>
            <a:off x="2615796" y="2614398"/>
            <a:ext cx="372300" cy="372300"/>
            <a:chOff x="6172071" y="582117"/>
            <a:chExt cx="372300" cy="372300"/>
          </a:xfrm>
        </p:grpSpPr>
        <p:sp>
          <p:nvSpPr>
            <p:cNvPr id="472" name="Google Shape;472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67"/>
          <p:cNvGrpSpPr/>
          <p:nvPr/>
        </p:nvGrpSpPr>
        <p:grpSpPr>
          <a:xfrm>
            <a:off x="4349734" y="2614398"/>
            <a:ext cx="372300" cy="372300"/>
            <a:chOff x="6172071" y="582117"/>
            <a:chExt cx="372300" cy="372300"/>
          </a:xfrm>
        </p:grpSpPr>
        <p:sp>
          <p:nvSpPr>
            <p:cNvPr id="475" name="Google Shape;475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67"/>
          <p:cNvGrpSpPr/>
          <p:nvPr/>
        </p:nvGrpSpPr>
        <p:grpSpPr>
          <a:xfrm>
            <a:off x="6144559" y="2614398"/>
            <a:ext cx="372300" cy="372300"/>
            <a:chOff x="6172071" y="582117"/>
            <a:chExt cx="372300" cy="372300"/>
          </a:xfrm>
        </p:grpSpPr>
        <p:sp>
          <p:nvSpPr>
            <p:cNvPr id="478" name="Google Shape;478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9" name="Google Shape;479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67"/>
          <p:cNvGrpSpPr/>
          <p:nvPr/>
        </p:nvGrpSpPr>
        <p:grpSpPr>
          <a:xfrm>
            <a:off x="743708" y="2614380"/>
            <a:ext cx="372300" cy="372300"/>
            <a:chOff x="6172071" y="582117"/>
            <a:chExt cx="372300" cy="372300"/>
          </a:xfrm>
        </p:grpSpPr>
        <p:sp>
          <p:nvSpPr>
            <p:cNvPr id="481" name="Google Shape;481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67"/>
          <p:cNvGrpSpPr/>
          <p:nvPr/>
        </p:nvGrpSpPr>
        <p:grpSpPr>
          <a:xfrm>
            <a:off x="7955759" y="2614398"/>
            <a:ext cx="372300" cy="372300"/>
            <a:chOff x="6172071" y="582117"/>
            <a:chExt cx="372300" cy="372300"/>
          </a:xfrm>
        </p:grpSpPr>
        <p:sp>
          <p:nvSpPr>
            <p:cNvPr id="484" name="Google Shape;484;p67"/>
            <p:cNvSpPr/>
            <p:nvPr/>
          </p:nvSpPr>
          <p:spPr>
            <a:xfrm>
              <a:off x="6172071" y="582117"/>
              <a:ext cx="372300" cy="372300"/>
            </a:xfrm>
            <a:prstGeom prst="ellipse">
              <a:avLst/>
            </a:prstGeom>
            <a:solidFill>
              <a:srgbClr val="0096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23138" y="633188"/>
              <a:ext cx="270177" cy="2701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" name="Google Shape;486;p67"/>
          <p:cNvGrpSpPr/>
          <p:nvPr/>
        </p:nvGrpSpPr>
        <p:grpSpPr>
          <a:xfrm>
            <a:off x="4385852" y="3885373"/>
            <a:ext cx="372300" cy="372300"/>
            <a:chOff x="6192365" y="1098867"/>
            <a:chExt cx="372300" cy="372300"/>
          </a:xfrm>
        </p:grpSpPr>
        <p:sp>
          <p:nvSpPr>
            <p:cNvPr id="487" name="Google Shape;487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67"/>
          <p:cNvGrpSpPr/>
          <p:nvPr/>
        </p:nvGrpSpPr>
        <p:grpSpPr>
          <a:xfrm>
            <a:off x="7991828" y="3885373"/>
            <a:ext cx="372300" cy="372300"/>
            <a:chOff x="6192365" y="1098867"/>
            <a:chExt cx="372300" cy="372300"/>
          </a:xfrm>
        </p:grpSpPr>
        <p:sp>
          <p:nvSpPr>
            <p:cNvPr id="490" name="Google Shape;490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1" name="Google Shape;491;p67"/>
            <p:cNvPicPr preferRelativeResize="0"/>
            <p:nvPr/>
          </p:nvPicPr>
          <p:blipFill rotWithShape="1">
            <a:blip r:embed="rId8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7"/>
          <p:cNvGrpSpPr/>
          <p:nvPr/>
        </p:nvGrpSpPr>
        <p:grpSpPr>
          <a:xfrm>
            <a:off x="779877" y="3885373"/>
            <a:ext cx="372300" cy="372300"/>
            <a:chOff x="6192365" y="1098867"/>
            <a:chExt cx="372300" cy="372300"/>
          </a:xfrm>
        </p:grpSpPr>
        <p:sp>
          <p:nvSpPr>
            <p:cNvPr id="493" name="Google Shape;493;p67"/>
            <p:cNvSpPr/>
            <p:nvPr/>
          </p:nvSpPr>
          <p:spPr>
            <a:xfrm>
              <a:off x="6192365" y="1098867"/>
              <a:ext cx="372300" cy="3723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67"/>
            <p:cNvPicPr preferRelativeResize="0"/>
            <p:nvPr/>
          </p:nvPicPr>
          <p:blipFill rotWithShape="1">
            <a:blip r:embed="rId7">
              <a:alphaModFix/>
            </a:blip>
            <a:srcRect b="2606" l="0" r="0" t="2606"/>
            <a:stretch/>
          </p:blipFill>
          <p:spPr>
            <a:xfrm>
              <a:off x="6282297" y="1180612"/>
              <a:ext cx="208800" cy="20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/>
        </p:nvSpPr>
        <p:spPr>
          <a:xfrm>
            <a:off x="38075" y="4211950"/>
            <a:ext cx="1803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Bienvenida y Presentaciones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100">
                <a:solidFill>
                  <a:srgbClr val="013D5C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(10 min) </a:t>
            </a:r>
            <a:endParaRPr sz="1100">
              <a:solidFill>
                <a:srgbClr val="013D5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96" name="Google Shape;496;p67"/>
          <p:cNvCxnSpPr/>
          <p:nvPr/>
        </p:nvCxnSpPr>
        <p:spPr>
          <a:xfrm>
            <a:off x="1841113" y="1565750"/>
            <a:ext cx="0" cy="32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67"/>
          <p:cNvCxnSpPr/>
          <p:nvPr/>
        </p:nvCxnSpPr>
        <p:spPr>
          <a:xfrm flipH="1">
            <a:off x="3637525" y="1528325"/>
            <a:ext cx="4800" cy="3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67"/>
          <p:cNvCxnSpPr/>
          <p:nvPr/>
        </p:nvCxnSpPr>
        <p:spPr>
          <a:xfrm>
            <a:off x="5443675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7"/>
          <p:cNvCxnSpPr/>
          <p:nvPr/>
        </p:nvCxnSpPr>
        <p:spPr>
          <a:xfrm>
            <a:off x="7262338" y="1461350"/>
            <a:ext cx="8700" cy="3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/>
          <p:nvPr/>
        </p:nvSpPr>
        <p:spPr>
          <a:xfrm rot="-5400000">
            <a:off x="4235100" y="-4033875"/>
            <a:ext cx="519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286225" y="197499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Cómo usar el chat automatizado de WhatsApp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 txBox="1"/>
          <p:nvPr/>
        </p:nvSpPr>
        <p:spPr>
          <a:xfrm>
            <a:off x="269600" y="972071"/>
            <a:ext cx="81996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800">
                <a:solidFill>
                  <a:srgbClr val="00969B"/>
                </a:solidFill>
              </a:defRPr>
            </a:pPr>
            <a:r>
              <a:t>U</a:t>
            </a:r>
            <a:r>
              <a:rPr>
                <a:latin typeface="Arial"/>
                <a:ea typeface="Arial"/>
                <a:cs typeface="Arial"/>
                <a:sym typeface="Arial"/>
              </a:rPr>
              <a:t>so del teléfono</a:t>
            </a:r>
            <a:endParaRPr b="0" i="0" sz="18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8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Prender y apagar 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Ajustes de WhatsApp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Carga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Paquete de datos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Almacenamiento interno del teléfono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Conciencia digital </a:t>
            </a:r>
            <a:endParaRPr sz="1700">
              <a:solidFill>
                <a:srgbClr val="123D5D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5E00"/>
              </a:buClr>
              <a:buSzPts val="1700"/>
              <a:buFont typeface="Arial"/>
              <a:buChar char="●"/>
              <a:defRPr sz="1700">
                <a:solidFill>
                  <a:srgbClr val="123D5D"/>
                </a:solidFill>
              </a:defRPr>
            </a:pPr>
            <a:r>
              <a:t>Evita daños al teléfono</a:t>
            </a:r>
            <a:endParaRPr sz="1700">
              <a:solidFill>
                <a:srgbClr val="123D5D"/>
              </a:solidFill>
            </a:endParaRPr>
          </a:p>
        </p:txBody>
      </p:sp>
      <p:pic>
        <p:nvPicPr>
          <p:cNvPr id="507" name="Google Shape;507;p68"/>
          <p:cNvPicPr preferRelativeResize="0"/>
          <p:nvPr/>
        </p:nvPicPr>
        <p:blipFill rotWithShape="1">
          <a:blip r:embed="rId3">
            <a:alphaModFix/>
          </a:blip>
          <a:srcRect b="2812" l="0" r="29223" t="2821"/>
          <a:stretch/>
        </p:blipFill>
        <p:spPr>
          <a:xfrm>
            <a:off x="5828000" y="1164350"/>
            <a:ext cx="3074700" cy="307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/>
          <p:nvPr/>
        </p:nvSpPr>
        <p:spPr>
          <a:xfrm rot="-5400000">
            <a:off x="4236300" y="-4094600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9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5" y="691225"/>
            <a:ext cx="7186099" cy="40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0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721450"/>
            <a:ext cx="7193349" cy="40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/>
          <p:nvPr/>
        </p:nvSpPr>
        <p:spPr>
          <a:xfrm rot="-5400000">
            <a:off x="4236300" y="-4035075"/>
            <a:ext cx="480900" cy="89535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286222" y="197506"/>
            <a:ext cx="8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lt1"/>
                </a:solidFill>
              </a:defRPr>
            </a:pPr>
            <a:r>
              <a:t>Aspectos básicos del Uso del Teléfono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87" y="743150"/>
            <a:ext cx="7115525" cy="40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2579050" y="273675"/>
            <a:ext cx="56052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Primeros pasos al usar Crianza con Conciencia + Chatbot</a:t>
            </a:r>
          </a:p>
        </p:txBody>
      </p:sp>
      <p:sp>
        <p:nvSpPr>
          <p:cNvPr id="534" name="Google Shape;534;p72"/>
          <p:cNvSpPr txBox="1"/>
          <p:nvPr>
            <p:ph idx="2" type="body"/>
          </p:nvPr>
        </p:nvSpPr>
        <p:spPr>
          <a:xfrm>
            <a:off x="2579050" y="1675800"/>
            <a:ext cx="6173100" cy="3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Font typeface="Delicious Handrawn"/>
              <a:buAutoNum type="arabicPeriod"/>
              <a:defRPr sz="2800"/>
            </a:pPr>
            <a:r>
              <a:t>Guarda el teléfono de Crianza con Conciencia + como contacto: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700">
                <a:latin typeface="Noto Sans"/>
                <a:ea typeface="Noto Sans"/>
                <a:cs typeface="Noto Sans"/>
                <a:sym typeface="Noto Sans"/>
              </a:defRPr>
            </a:pPr>
            <a:r>
              <a:t>56 5100 6984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3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1" name="Google Shape;54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2874" y="1322625"/>
            <a:ext cx="1601051" cy="367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499" y="1322625"/>
            <a:ext cx="1696892" cy="3673924"/>
          </a:xfrm>
          <a:prstGeom prst="rect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3" name="Google Shape;54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7674" y="1322615"/>
            <a:ext cx="1696899" cy="36739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3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67900" y="20741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96625" y="21825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0125" y="1568369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3"/>
          <p:cNvSpPr/>
          <p:nvPr/>
        </p:nvSpPr>
        <p:spPr>
          <a:xfrm>
            <a:off x="2001575" y="1843550"/>
            <a:ext cx="73200" cy="12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1910225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3"/>
          <p:cNvSpPr/>
          <p:nvPr/>
        </p:nvSpPr>
        <p:spPr>
          <a:xfrm>
            <a:off x="4389400" y="1839150"/>
            <a:ext cx="73200" cy="123000"/>
          </a:xfrm>
          <a:prstGeom prst="rect">
            <a:avLst/>
          </a:prstGeom>
          <a:solidFill>
            <a:srgbClr val="EEEEEC"/>
          </a:solidFill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3"/>
          <p:cNvSpPr txBox="1"/>
          <p:nvPr/>
        </p:nvSpPr>
        <p:spPr>
          <a:xfrm>
            <a:off x="4298050" y="1723138"/>
            <a:ext cx="255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  <a:defRPr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>
            <p:ph idx="1" type="body"/>
          </p:nvPr>
        </p:nvSpPr>
        <p:spPr>
          <a:xfrm>
            <a:off x="5187675" y="3337925"/>
            <a:ext cx="35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Presentaciones</a:t>
            </a:r>
            <a:endParaRPr sz="5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3161276" y="1290304"/>
            <a:ext cx="50451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Después de guardar el número, abre WhatsApp y busca "Crianza con Conciencia +"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5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65" name="Google Shape;56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5"/>
          <p:cNvPicPr preferRelativeResize="0"/>
          <p:nvPr/>
        </p:nvPicPr>
        <p:blipFill rotWithShape="1">
          <a:blip r:embed="rId5">
            <a:alphaModFix/>
          </a:blip>
          <a:srcRect b="7037" l="28782" r="49104" t="7029"/>
          <a:stretch/>
        </p:blipFill>
        <p:spPr>
          <a:xfrm>
            <a:off x="3966200" y="1322625"/>
            <a:ext cx="1649589" cy="36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2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69" name="Google Shape;569;p75"/>
          <p:cNvSpPr/>
          <p:nvPr/>
        </p:nvSpPr>
        <p:spPr>
          <a:xfrm>
            <a:off x="4069575" y="1927175"/>
            <a:ext cx="1074000" cy="26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3750" y="1339913"/>
            <a:ext cx="1649599" cy="3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5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3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572" name="Google Shape;572;p75"/>
          <p:cNvSpPr txBox="1"/>
          <p:nvPr/>
        </p:nvSpPr>
        <p:spPr>
          <a:xfrm>
            <a:off x="7884575" y="1547075"/>
            <a:ext cx="972300" cy="142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Busca el contacto que guardaste y cuando aparezca, presiónalo</a:t>
            </a:r>
            <a:endParaRPr b="0" i="0" sz="14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5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1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76" name="Google Shape;57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913" y="15470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5"/>
          <p:cNvSpPr/>
          <p:nvPr/>
        </p:nvSpPr>
        <p:spPr>
          <a:xfrm>
            <a:off x="6153750" y="2826100"/>
            <a:ext cx="15261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5"/>
          <p:cNvSpPr/>
          <p:nvPr/>
        </p:nvSpPr>
        <p:spPr>
          <a:xfrm>
            <a:off x="6215500" y="3227200"/>
            <a:ext cx="1526100" cy="28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6"/>
          <p:cNvSpPr txBox="1"/>
          <p:nvPr/>
        </p:nvSpPr>
        <p:spPr>
          <a:xfrm>
            <a:off x="1315625" y="98075"/>
            <a:ext cx="3272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  <a:defRPr sz="5400">
                <a:solidFill>
                  <a:srgbClr val="FEFFFF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Pasos:</a:t>
            </a:r>
            <a:endParaRPr b="0" i="0" sz="5400" u="none" cap="none" strike="noStrike">
              <a:solidFill>
                <a:srgbClr val="FEFFFF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87" name="Google Shape;58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300" y="1642900"/>
            <a:ext cx="201275" cy="2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100" y="2055300"/>
            <a:ext cx="201275" cy="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7902575" y="3502775"/>
            <a:ext cx="972300" cy="14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Es importante que aceptes participar en el programa y compartas tus datos personales</a:t>
            </a:r>
            <a:endParaRPr b="0" i="0" sz="11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0" name="Google Shape;59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141818">
            <a:off x="7161665" y="1523742"/>
            <a:ext cx="737994" cy="73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8599" y="1339900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0750" y="379361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1950" y="2156294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8599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/>
          <p:nvPr/>
        </p:nvSpPr>
        <p:spPr>
          <a:xfrm>
            <a:off x="2074700" y="938375"/>
            <a:ext cx="557400" cy="5538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4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596" name="Google Shape;59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4688" y="3355769"/>
            <a:ext cx="431350" cy="60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0599" y="1339899"/>
            <a:ext cx="1649599" cy="35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11324" y="1339890"/>
            <a:ext cx="1649599" cy="35715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6"/>
          <p:cNvSpPr/>
          <p:nvPr/>
        </p:nvSpPr>
        <p:spPr>
          <a:xfrm>
            <a:off x="4485250" y="938375"/>
            <a:ext cx="557400" cy="553800"/>
          </a:xfrm>
          <a:prstGeom prst="ellipse">
            <a:avLst/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5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0" name="Google Shape;600;p76"/>
          <p:cNvSpPr/>
          <p:nvPr/>
        </p:nvSpPr>
        <p:spPr>
          <a:xfrm>
            <a:off x="6757425" y="938375"/>
            <a:ext cx="557400" cy="5538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6</a:t>
            </a:r>
            <a:endParaRPr b="0" i="0" sz="3000" u="none" cap="none" strike="noStrike">
              <a:solidFill>
                <a:schemeClr val="lt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601" name="Google Shape;601;p76"/>
          <p:cNvSpPr/>
          <p:nvPr/>
        </p:nvSpPr>
        <p:spPr>
          <a:xfrm>
            <a:off x="4907450" y="1766950"/>
            <a:ext cx="338100" cy="82800"/>
          </a:xfrm>
          <a:prstGeom prst="rect">
            <a:avLst/>
          </a:prstGeom>
          <a:solidFill>
            <a:srgbClr val="E1FF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Comienza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4052125" y="1927175"/>
            <a:ext cx="600000" cy="1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  <a:defRPr sz="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Tu número de identificación es</a:t>
            </a:r>
            <a:endParaRPr b="0" i="0" sz="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283025" y="18928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El número de identificación (NID) que compartirás con tu facilitador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4" name="Google Shape;60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4977308" y="1812035"/>
            <a:ext cx="358380" cy="3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6"/>
          <p:cNvSpPr txBox="1"/>
          <p:nvPr/>
        </p:nvSpPr>
        <p:spPr>
          <a:xfrm>
            <a:off x="5310925" y="3660300"/>
            <a:ext cx="866700" cy="60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C4061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Mensajes de bienvenida</a:t>
            </a:r>
            <a:endParaRPr b="0" i="0" sz="800" u="none" cap="none" strike="noStrike">
              <a:solidFill>
                <a:srgbClr val="0C4061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200">
            <a:off x="5025108" y="3572635"/>
            <a:ext cx="358380" cy="35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338199">
            <a:off x="7429682" y="4219234"/>
            <a:ext cx="483357" cy="4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0100" y="4402844"/>
            <a:ext cx="431350" cy="60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/>
        </p:nvSpPr>
        <p:spPr>
          <a:xfrm>
            <a:off x="337425" y="731350"/>
            <a:ext cx="8502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Escribe tu nombre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Escribe tu apellido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tu género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</a:defRPr>
            </a:pPr>
            <a:r>
              <a:t>Elige el estado en el que resides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/>
              <a:defRPr sz="13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Elige tu estado civil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7"/>
          <p:cNvPicPr preferRelativeResize="0"/>
          <p:nvPr/>
        </p:nvPicPr>
        <p:blipFill rotWithShape="1">
          <a:blip r:embed="rId3">
            <a:alphaModFix/>
          </a:blip>
          <a:srcRect b="5420" l="0" r="44134" t="5429"/>
          <a:stretch/>
        </p:blipFill>
        <p:spPr>
          <a:xfrm>
            <a:off x="5742476" y="1665399"/>
            <a:ext cx="2645400" cy="264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/>
        </p:nvSpPr>
        <p:spPr>
          <a:xfrm>
            <a:off x="337425" y="731350"/>
            <a:ext cx="8502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600">
                <a:solidFill>
                  <a:srgbClr val="00969B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Empecemos con </a:t>
            </a:r>
            <a:r>
              <a:t> el chatbot de Crianza con Conciencia +</a:t>
            </a:r>
            <a:endParaRPr b="0" i="0" sz="16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3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rgbClr val="123D5D"/>
                </a:solidFill>
              </a:defRPr>
            </a:pPr>
            <a:r>
              <a:t>Prepárate</a:t>
            </a:r>
            <a:r>
              <a:rPr>
                <a:latin typeface="Arial"/>
                <a:ea typeface="Arial"/>
                <a:cs typeface="Arial"/>
                <a:sym typeface="Arial"/>
              </a:rPr>
              <a:t> para proporcionar los siguientes datos a medida que el chat automatizado los vaya solicitando: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Escribe el </a:t>
            </a:r>
            <a:r>
              <a:rPr b="1"/>
              <a:t>NOMBRE O APODO </a:t>
            </a:r>
            <a:r>
              <a:rPr>
                <a:latin typeface="Arial"/>
                <a:ea typeface="Arial"/>
                <a:cs typeface="Arial"/>
                <a:sym typeface="Arial"/>
              </a:rPr>
              <a:t>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el sexo de tu niña, niño o </a:t>
            </a:r>
            <a:r>
              <a:t>adolescente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AutoNum type="arabicPeriod" startAt="6"/>
              <a:defRPr sz="13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Indica la fecha de nacimiento de tu niña, niño o </a:t>
            </a:r>
            <a:r>
              <a:t>adolescente</a:t>
            </a:r>
            <a:r>
              <a:rPr>
                <a:latin typeface="Arial"/>
                <a:ea typeface="Arial"/>
                <a:cs typeface="Arial"/>
                <a:sym typeface="Arial"/>
              </a:rPr>
              <a:t> (dd/mm/aaaa)</a:t>
            </a:r>
            <a:endParaRPr b="0" i="0" sz="13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424675" y="2937475"/>
            <a:ext cx="7904100" cy="10380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625" name="Google Shape;625;p78"/>
          <p:cNvPicPr preferRelativeResize="0"/>
          <p:nvPr/>
        </p:nvPicPr>
        <p:blipFill rotWithShape="1">
          <a:blip r:embed="rId3">
            <a:alphaModFix/>
          </a:blip>
          <a:srcRect b="27677" l="0" r="44320" t="0"/>
          <a:stretch/>
        </p:blipFill>
        <p:spPr>
          <a:xfrm>
            <a:off x="125650" y="3350350"/>
            <a:ext cx="1186500" cy="115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854050" y="1970050"/>
            <a:ext cx="79041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Entendemos que cada persona es única e irrepetible y que cada situación es compleja.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Sacarás el máximo provecho de Crianza con Conciencia + si te centras en un solo niño, niña o adolescente.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Al inscribirte, elige al niño, niña o adolescente que presente más problemas de conducta. Recuerda que la niña, el niño o adolescente tiene que tener entre </a:t>
            </a:r>
            <a:r>
              <a:rPr b="1"/>
              <a:t>2 y 17 años. 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Si te centras en un solo niño, niña o adolescente, comprenderás mejor sus necesidades.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Lo que aprenderás en Crianza con Conciencia + puede aplicarse para apoyar el crecimiento de todos tus niños, niñas o adolescentes.</a:t>
            </a:r>
            <a:endParaRPr b="1" sz="1500">
              <a:solidFill>
                <a:srgbClr val="00969B"/>
              </a:solidFill>
            </a:endParaRPr>
          </a:p>
        </p:txBody>
      </p:sp>
      <p:sp>
        <p:nvSpPr>
          <p:cNvPr id="631" name="Google Shape;631;p79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9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9"/>
          <p:cNvSpPr/>
          <p:nvPr/>
        </p:nvSpPr>
        <p:spPr>
          <a:xfrm>
            <a:off x="698425" y="908400"/>
            <a:ext cx="7904100" cy="884700"/>
          </a:xfrm>
          <a:prstGeom prst="roundRect">
            <a:avLst>
              <a:gd fmla="val 16667" name="adj"/>
            </a:avLst>
          </a:prstGeom>
          <a:solidFill>
            <a:srgbClr val="D60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pPr>
            <a:r>
              <a:t>Pero, ¿cuál niña, niño o adolescente debo de escoger? ¡Tengo más de uno!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 title="onboarding_yc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1700" y="692825"/>
            <a:ext cx="668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286225" y="855984"/>
            <a:ext cx="819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>
                <a:solidFill>
                  <a:srgbClr val="123D5D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Elige </a:t>
            </a:r>
            <a:r>
              <a:rPr b="1"/>
              <a:t>CUALQUIER OPCIÓN </a:t>
            </a:r>
            <a:r>
              <a:t>para</a:t>
            </a:r>
            <a:r>
              <a:rPr>
                <a:latin typeface="Arial"/>
                <a:ea typeface="Arial"/>
                <a:cs typeface="Arial"/>
                <a:sym typeface="Arial"/>
              </a:rPr>
              <a:t> establecer cómo quieres recibir los mensajes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1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Primeros pasos al usar </a:t>
            </a:r>
            <a:r>
              <a:t>Crianza con Conciencia + Chatbot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81"/>
          <p:cNvGrpSpPr/>
          <p:nvPr/>
        </p:nvGrpSpPr>
        <p:grpSpPr>
          <a:xfrm>
            <a:off x="1445012" y="1352951"/>
            <a:ext cx="569100" cy="576600"/>
            <a:chOff x="1680299" y="3458426"/>
            <a:chExt cx="569100" cy="576600"/>
          </a:xfrm>
        </p:grpSpPr>
        <p:sp>
          <p:nvSpPr>
            <p:cNvPr id="648" name="Google Shape;648;p81"/>
            <p:cNvSpPr/>
            <p:nvPr/>
          </p:nvSpPr>
          <p:spPr>
            <a:xfrm>
              <a:off x="1680299" y="3458426"/>
              <a:ext cx="569100" cy="5766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9" name="Google Shape;649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99914" y="3581840"/>
              <a:ext cx="329807" cy="3298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81"/>
          <p:cNvSpPr/>
          <p:nvPr/>
        </p:nvSpPr>
        <p:spPr>
          <a:xfrm>
            <a:off x="677463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FF5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Videos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NO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1" name="Google Shape;651;p81"/>
          <p:cNvSpPr/>
          <p:nvPr/>
        </p:nvSpPr>
        <p:spPr>
          <a:xfrm>
            <a:off x="4168137" y="1352951"/>
            <a:ext cx="569100" cy="576600"/>
          </a:xfrm>
          <a:prstGeom prst="ellipse">
            <a:avLst/>
          </a:prstGeom>
          <a:solidFill>
            <a:srgbClr val="D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1"/>
          <p:cNvSpPr/>
          <p:nvPr/>
        </p:nvSpPr>
        <p:spPr>
          <a:xfrm>
            <a:off x="340058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Texto, Imágenes y Audio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3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1"/>
          <p:cNvSpPr/>
          <p:nvPr/>
        </p:nvSpPr>
        <p:spPr>
          <a:xfrm>
            <a:off x="7129887" y="1352951"/>
            <a:ext cx="569100" cy="5766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1"/>
          <p:cNvSpPr/>
          <p:nvPr/>
        </p:nvSpPr>
        <p:spPr>
          <a:xfrm>
            <a:off x="6362338" y="2118001"/>
            <a:ext cx="2104200" cy="2303100"/>
          </a:xfrm>
          <a:prstGeom prst="roundRect">
            <a:avLst>
              <a:gd fmla="val 16667" name="adj"/>
            </a:avLst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Solo Texto e Imágenes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pPr>
            <a:r>
              <a:t>Selecciona esta opción si: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t>Leer </a:t>
            </a:r>
            <a:r>
              <a:rPr b="1"/>
              <a:t>NO </a:t>
            </a:r>
            <a:r>
              <a:t> representa un reto para ti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pPr>
            <a:r>
              <a:rPr b="1"/>
              <a:t>SÍ </a:t>
            </a:r>
            <a:r>
              <a:t>necesitas cuidar tus datos móviles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6" name="Google Shape;65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88" y="1479700"/>
            <a:ext cx="32310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2"/>
          <p:cNvSpPr txBox="1"/>
          <p:nvPr>
            <p:ph idx="1" type="body"/>
          </p:nvPr>
        </p:nvSpPr>
        <p:spPr>
          <a:xfrm>
            <a:off x="2655100" y="2081900"/>
            <a:ext cx="581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Ahora sí, ¡estamos listos para empezar!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775"/>
            <a:ext cx="9143999" cy="521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3" title="take_a_pause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2063" y="633226"/>
            <a:ext cx="6639874" cy="37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5379425" y="2761850"/>
            <a:ext cx="2972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5500"/>
            </a:pPr>
            <a:r>
              <a:t>Conócenos</a:t>
            </a:r>
            <a:endParaRPr sz="5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/>
          <p:nvPr>
            <p:ph idx="1" type="body"/>
          </p:nvPr>
        </p:nvSpPr>
        <p:spPr>
          <a:xfrm>
            <a:off x="4724200" y="2277575"/>
            <a:ext cx="41442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r>
              <a:t>¡Exploremos la primera sesión juntos! </a:t>
            </a:r>
            <a:endParaRPr sz="3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Delicious Handrawn"/>
              <a:buNone/>
              <a:defRPr sz="3600"/>
            </a:pPr>
            <a:br>
              <a:rPr lang="en-US" sz="3600"/>
            </a:br>
            <a:r>
              <a:t>Selecciona/Escribe SIGUIENTE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5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5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¿En qué consiste una sesión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5"/>
          <p:cNvSpPr txBox="1"/>
          <p:nvPr/>
        </p:nvSpPr>
        <p:spPr>
          <a:xfrm>
            <a:off x="784088" y="2668031"/>
            <a:ext cx="1736100" cy="11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Cuestionarios</a:t>
            </a: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br>
              <a:rPr lang="en-US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i="1"/>
              <a:t>Recuerda, contesta usando lo que ya sabes. ¡Estamos aquí para aprender! 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 rotWithShape="1">
          <a:blip r:embed="rId4">
            <a:alphaModFix/>
          </a:blip>
          <a:srcRect b="46600" l="0" r="0" t="11199"/>
          <a:stretch/>
        </p:blipFill>
        <p:spPr>
          <a:xfrm>
            <a:off x="2655370" y="775725"/>
            <a:ext cx="1889190" cy="172597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85"/>
          <p:cNvPicPr preferRelativeResize="0"/>
          <p:nvPr/>
        </p:nvPicPr>
        <p:blipFill rotWithShape="1">
          <a:blip r:embed="rId3">
            <a:alphaModFix/>
          </a:blip>
          <a:srcRect b="0" l="0" r="0" t="54067"/>
          <a:stretch/>
        </p:blipFill>
        <p:spPr>
          <a:xfrm>
            <a:off x="784088" y="806731"/>
            <a:ext cx="1704534" cy="169497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5"/>
          <p:cNvSpPr txBox="1"/>
          <p:nvPr/>
        </p:nvSpPr>
        <p:spPr>
          <a:xfrm>
            <a:off x="2655375" y="2674575"/>
            <a:ext cx="1889100" cy="32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Cómics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4" name="Google Shape;684;p85"/>
          <p:cNvPicPr preferRelativeResize="0"/>
          <p:nvPr/>
        </p:nvPicPr>
        <p:blipFill rotWithShape="1">
          <a:blip r:embed="rId5">
            <a:alphaModFix/>
          </a:blip>
          <a:srcRect b="38031" l="0" r="0" t="11361"/>
          <a:stretch/>
        </p:blipFill>
        <p:spPr>
          <a:xfrm>
            <a:off x="4748135" y="1185197"/>
            <a:ext cx="1410597" cy="1545452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5" name="Google Shape;685;p85"/>
          <p:cNvSpPr txBox="1"/>
          <p:nvPr/>
        </p:nvSpPr>
        <p:spPr>
          <a:xfrm>
            <a:off x="4711314" y="776324"/>
            <a:ext cx="36486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Tips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6" name="Google Shape;686;p85"/>
          <p:cNvSpPr txBox="1"/>
          <p:nvPr/>
        </p:nvSpPr>
        <p:spPr>
          <a:xfrm>
            <a:off x="4748125" y="2817275"/>
            <a:ext cx="14643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Video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 rotWithShape="1">
          <a:blip r:embed="rId6">
            <a:alphaModFix/>
          </a:blip>
          <a:srcRect b="20658" l="0" r="0" t="11002"/>
          <a:stretch/>
        </p:blipFill>
        <p:spPr>
          <a:xfrm>
            <a:off x="6467760" y="1185196"/>
            <a:ext cx="1794820" cy="2655519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8" name="Google Shape;688;p85"/>
          <p:cNvPicPr preferRelativeResize="0"/>
          <p:nvPr/>
        </p:nvPicPr>
        <p:blipFill rotWithShape="1">
          <a:blip r:embed="rId7">
            <a:alphaModFix/>
          </a:blip>
          <a:srcRect b="53668" l="0" r="0" t="10871"/>
          <a:stretch/>
        </p:blipFill>
        <p:spPr>
          <a:xfrm>
            <a:off x="4748134" y="3226119"/>
            <a:ext cx="1464297" cy="1124163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85"/>
          <p:cNvSpPr txBox="1"/>
          <p:nvPr/>
        </p:nvSpPr>
        <p:spPr>
          <a:xfrm>
            <a:off x="4711325" y="4436925"/>
            <a:ext cx="15279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Audio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0" name="Google Shape;690;p85"/>
          <p:cNvSpPr txBox="1"/>
          <p:nvPr/>
        </p:nvSpPr>
        <p:spPr>
          <a:xfrm>
            <a:off x="6467749" y="3927400"/>
            <a:ext cx="18891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Texto</a:t>
            </a:r>
            <a:endParaRPr i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1" name="Google Shape;691;p85"/>
          <p:cNvSpPr txBox="1"/>
          <p:nvPr/>
        </p:nvSpPr>
        <p:spPr>
          <a:xfrm>
            <a:off x="2697550" y="3179750"/>
            <a:ext cx="179490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i="1" sz="1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Las sesiones serán diferentes para cada persona. ¡Están personalizadas!</a:t>
            </a:r>
            <a:endParaRPr i="1" sz="13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/>
          <p:nvPr/>
        </p:nvSpPr>
        <p:spPr>
          <a:xfrm>
            <a:off x="13" y="1061289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86"/>
          <p:cNvSpPr/>
          <p:nvPr/>
        </p:nvSpPr>
        <p:spPr>
          <a:xfrm>
            <a:off x="25" y="2871426"/>
            <a:ext cx="9144000" cy="48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86"/>
          <p:cNvSpPr/>
          <p:nvPr/>
        </p:nvSpPr>
        <p:spPr>
          <a:xfrm>
            <a:off x="4556476" y="1061300"/>
            <a:ext cx="17700" cy="4082100"/>
          </a:xfrm>
          <a:prstGeom prst="rect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99" name="Google Shape;699;p86"/>
          <p:cNvGrpSpPr/>
          <p:nvPr/>
        </p:nvGrpSpPr>
        <p:grpSpPr>
          <a:xfrm>
            <a:off x="521350" y="1294012"/>
            <a:ext cx="3448196" cy="931514"/>
            <a:chOff x="0" y="-57150"/>
            <a:chExt cx="5523300" cy="2484038"/>
          </a:xfrm>
        </p:grpSpPr>
        <p:sp>
          <p:nvSpPr>
            <p:cNvPr id="700" name="Google Shape;700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SIGUIENTE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1" name="Google Shape;701;p86"/>
            <p:cNvSpPr txBox="1"/>
            <p:nvPr/>
          </p:nvSpPr>
          <p:spPr>
            <a:xfrm>
              <a:off x="0" y="866888"/>
              <a:ext cx="5523300" cy="15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¿Te atoraste en el chatbot?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¿No ves la palabra SIGUIENTE?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02" name="Google Shape;702;p86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6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Resuelve Retos y Dificultades en el chatbot de </a:t>
            </a:r>
            <a:r>
              <a:t>Crianza con Conciencia +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86"/>
          <p:cNvGrpSpPr/>
          <p:nvPr/>
        </p:nvGrpSpPr>
        <p:grpSpPr>
          <a:xfrm>
            <a:off x="4887775" y="1294000"/>
            <a:ext cx="3484650" cy="1578052"/>
            <a:chOff x="0" y="-57150"/>
            <a:chExt cx="5523300" cy="4208138"/>
          </a:xfrm>
        </p:grpSpPr>
        <p:sp>
          <p:nvSpPr>
            <p:cNvPr id="705" name="Google Shape;705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MENÚ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6" name="Google Shape;706;p86"/>
            <p:cNvSpPr txBox="1"/>
            <p:nvPr/>
          </p:nvSpPr>
          <p:spPr>
            <a:xfrm>
              <a:off x="0" y="866888"/>
              <a:ext cx="5523300" cy="32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Cambia la configuración </a:t>
              </a: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Revisa las sesiones que has completado 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br>
                <a:rPr lang="en-US"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</a:br>
              <a:r>
                <a:t>Vuelve a ver el vídeo de integración</a:t>
              </a: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07" name="Google Shape;707;p86"/>
          <p:cNvGrpSpPr/>
          <p:nvPr/>
        </p:nvGrpSpPr>
        <p:grpSpPr>
          <a:xfrm>
            <a:off x="485075" y="3501012"/>
            <a:ext cx="3448196" cy="500414"/>
            <a:chOff x="0" y="-57150"/>
            <a:chExt cx="5523300" cy="1334438"/>
          </a:xfrm>
        </p:grpSpPr>
        <p:sp>
          <p:nvSpPr>
            <p:cNvPr id="708" name="Google Shape;708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REPRODUCIR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09" name="Google Shape;709;p86"/>
            <p:cNvSpPr txBox="1"/>
            <p:nvPr/>
          </p:nvSpPr>
          <p:spPr>
            <a:xfrm>
              <a:off x="0" y="866888"/>
              <a:ext cx="5523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Encuentra actividades lúdicas para hacer con tu niña, niño o adolescente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710" name="Google Shape;710;p86"/>
          <p:cNvGrpSpPr/>
          <p:nvPr/>
        </p:nvGrpSpPr>
        <p:grpSpPr>
          <a:xfrm>
            <a:off x="4906000" y="3522162"/>
            <a:ext cx="3448196" cy="715964"/>
            <a:chOff x="0" y="-57150"/>
            <a:chExt cx="5523300" cy="1909238"/>
          </a:xfrm>
        </p:grpSpPr>
        <p:sp>
          <p:nvSpPr>
            <p:cNvPr id="711" name="Google Shape;711;p86"/>
            <p:cNvSpPr txBox="1"/>
            <p:nvPr/>
          </p:nvSpPr>
          <p:spPr>
            <a:xfrm>
              <a:off x="0" y="-57150"/>
              <a:ext cx="55233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600">
                  <a:latin typeface="Delicious Handrawn"/>
                  <a:ea typeface="Delicious Handrawn"/>
                  <a:cs typeface="Delicious Handrawn"/>
                  <a:sym typeface="Delicious Handrawn"/>
                </a:defRPr>
              </a:pPr>
              <a:r>
                <a:rPr>
                  <a:solidFill>
                    <a:schemeClr val="dk1"/>
                  </a:solidFill>
                </a:rPr>
                <a:t>ESCRIBE </a:t>
              </a:r>
              <a:r>
                <a:rPr b="1">
                  <a:solidFill>
                    <a:srgbClr val="00969B"/>
                  </a:solidFill>
                </a:rPr>
                <a:t>AYUDA</a:t>
              </a:r>
              <a:endParaRPr b="1" sz="13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endParaRPr>
            </a:p>
          </p:txBody>
        </p:sp>
        <p:sp>
          <p:nvSpPr>
            <p:cNvPr id="712" name="Google Shape;712;p86"/>
            <p:cNvSpPr txBox="1"/>
            <p:nvPr/>
          </p:nvSpPr>
          <p:spPr>
            <a:xfrm>
              <a:off x="0" y="866888"/>
              <a:ext cx="5523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defRPr>
              </a:pPr>
              <a:r>
                <a:t>Explora recursos e información de contacto relacionados con violencia intrafamiliar, violencia sexual, salud mental u otras situaciones urgentes.</a:t>
              </a:r>
              <a:endParaRPr sz="7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7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8"/>
          <p:cNvSpPr/>
          <p:nvPr/>
        </p:nvSpPr>
        <p:spPr>
          <a:xfrm rot="-5400000">
            <a:off x="4254600" y="-4053375"/>
            <a:ext cx="480900" cy="8990100"/>
          </a:xfrm>
          <a:prstGeom prst="round2SameRect">
            <a:avLst>
              <a:gd fmla="val 0" name="adj1"/>
              <a:gd fmla="val 44431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 txBox="1"/>
          <p:nvPr/>
        </p:nvSpPr>
        <p:spPr>
          <a:xfrm>
            <a:off x="286222" y="197506"/>
            <a:ext cx="885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300">
                <a:solidFill>
                  <a:schemeClr val="lt1"/>
                </a:solidFill>
              </a:defRPr>
            </a:pPr>
            <a:r>
              <a:t>¿Cómo Entender el MENÚ de Crianza con Conciencia +?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idx="1" type="body"/>
          </p:nvPr>
        </p:nvSpPr>
        <p:spPr>
          <a:xfrm>
            <a:off x="2641276" y="2012905"/>
            <a:ext cx="5045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Acordemos algunas reglas básicas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0"/>
          <p:cNvSpPr/>
          <p:nvPr/>
        </p:nvSpPr>
        <p:spPr>
          <a:xfrm rot="-5400000">
            <a:off x="2775450" y="-2605400"/>
            <a:ext cx="532200" cy="60831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57625" y="216750"/>
            <a:ext cx="714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Próximos Pasos: Rol del Facilitador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60" y="805618"/>
            <a:ext cx="270162" cy="27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90"/>
          <p:cNvSpPr txBox="1"/>
          <p:nvPr/>
        </p:nvSpPr>
        <p:spPr>
          <a:xfrm>
            <a:off x="505050" y="1075775"/>
            <a:ext cx="574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248350" y="991175"/>
            <a:ext cx="80892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00969B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 lo largo de</a:t>
            </a:r>
            <a:r>
              <a:t> 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yo:</a:t>
            </a:r>
            <a:endParaRPr b="0" i="0" sz="1100" u="none" cap="none" strike="noStrike">
              <a:solidFill>
                <a:srgbClr val="0096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Estaré en contacto contigo de vez en cuando, de aquí hasta que termine el curso, para saludarte y preguntarte cómo vas.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Me aseguraré de que todos y todas sigan las </a:t>
            </a:r>
            <a:r>
              <a:t>r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eglas </a:t>
            </a:r>
            <a:r>
              <a:t>b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ásicas que hemos acordado hoy como grupo. 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 invitaré a platicar sobre algunas cuestiones relacionadas con la crianza.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Denunciaré cualquier caso de abuso hacia niñas, niños, adolescentes y adultos.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23D5D"/>
              </a:buClr>
              <a:buSzPts val="1400"/>
              <a:buFont typeface="Arial"/>
              <a:buChar char="●"/>
              <a:defRPr sz="1400">
                <a:solidFill>
                  <a:srgbClr val="123D5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 despediré y me saldré el grupo cuando termine el programa. Sin embargo, todos pueden seguir aprendiendo y usando el WhatsApp de Crianza con Conciencia +.</a:t>
            </a:r>
            <a:endParaRPr b="0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rgbClr val="123D5D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Al final del </a:t>
            </a:r>
            <a:r>
              <a:t>año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, habrá nuevos cursos de </a:t>
            </a:r>
            <a:r>
              <a:t>Crianza con Conciencia +</a:t>
            </a:r>
            <a:r>
              <a:rPr sz="1400">
                <a:latin typeface="Arial"/>
                <a:ea typeface="Arial"/>
                <a:cs typeface="Arial"/>
                <a:sym typeface="Arial"/>
              </a:rPr>
              <a:t> .</a:t>
            </a:r>
            <a:endParaRPr b="1" i="0" sz="14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90"/>
          <p:cNvGrpSpPr/>
          <p:nvPr/>
        </p:nvGrpSpPr>
        <p:grpSpPr>
          <a:xfrm>
            <a:off x="312541" y="1442984"/>
            <a:ext cx="354468" cy="359177"/>
            <a:chOff x="475577" y="1034115"/>
            <a:chExt cx="523200" cy="523200"/>
          </a:xfrm>
        </p:grpSpPr>
        <p:sp>
          <p:nvSpPr>
            <p:cNvPr id="740" name="Google Shape;740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1" name="Google Shape;741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90"/>
          <p:cNvGrpSpPr/>
          <p:nvPr/>
        </p:nvGrpSpPr>
        <p:grpSpPr>
          <a:xfrm>
            <a:off x="312541" y="2145189"/>
            <a:ext cx="354468" cy="359177"/>
            <a:chOff x="475577" y="1034115"/>
            <a:chExt cx="523200" cy="523200"/>
          </a:xfrm>
        </p:grpSpPr>
        <p:sp>
          <p:nvSpPr>
            <p:cNvPr id="743" name="Google Shape;743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4" name="Google Shape;744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5" name="Google Shape;745;p90"/>
          <p:cNvGrpSpPr/>
          <p:nvPr/>
        </p:nvGrpSpPr>
        <p:grpSpPr>
          <a:xfrm>
            <a:off x="312541" y="2643232"/>
            <a:ext cx="354468" cy="359177"/>
            <a:chOff x="475577" y="1034115"/>
            <a:chExt cx="523200" cy="523200"/>
          </a:xfrm>
        </p:grpSpPr>
        <p:sp>
          <p:nvSpPr>
            <p:cNvPr id="746" name="Google Shape;746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47" name="Google Shape;747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8" name="Google Shape;748;p90"/>
          <p:cNvGrpSpPr/>
          <p:nvPr/>
        </p:nvGrpSpPr>
        <p:grpSpPr>
          <a:xfrm>
            <a:off x="312541" y="3088624"/>
            <a:ext cx="354468" cy="359177"/>
            <a:chOff x="475577" y="1034115"/>
            <a:chExt cx="523200" cy="523200"/>
          </a:xfrm>
        </p:grpSpPr>
        <p:sp>
          <p:nvSpPr>
            <p:cNvPr id="749" name="Google Shape;749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1040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0" name="Google Shape;750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90"/>
          <p:cNvGrpSpPr/>
          <p:nvPr/>
        </p:nvGrpSpPr>
        <p:grpSpPr>
          <a:xfrm>
            <a:off x="312541" y="3610234"/>
            <a:ext cx="354468" cy="359177"/>
            <a:chOff x="475577" y="1034115"/>
            <a:chExt cx="523200" cy="523200"/>
          </a:xfrm>
        </p:grpSpPr>
        <p:sp>
          <p:nvSpPr>
            <p:cNvPr id="752" name="Google Shape;752;p90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53" name="Google Shape;753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1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269600" y="972071"/>
            <a:ext cx="81996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¿Tienes alguna pregunta sobre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usar el </a:t>
            </a:r>
            <a:r>
              <a:t> chatbot de Crianza con Conciencia +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Cómo participar en el Grupo de Apoyo de WhatsApp</a:t>
            </a:r>
            <a:endParaRPr b="0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¿Algo más?</a:t>
            </a:r>
            <a:endParaRPr b="1" i="0" sz="1700" u="none" cap="none" strike="noStrike">
              <a:solidFill>
                <a:srgbClr val="0D3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1" name="Google Shape;761;p91"/>
          <p:cNvGrpSpPr/>
          <p:nvPr/>
        </p:nvGrpSpPr>
        <p:grpSpPr>
          <a:xfrm>
            <a:off x="312541" y="1773621"/>
            <a:ext cx="354468" cy="359177"/>
            <a:chOff x="475577" y="1034115"/>
            <a:chExt cx="523200" cy="523200"/>
          </a:xfrm>
        </p:grpSpPr>
        <p:sp>
          <p:nvSpPr>
            <p:cNvPr id="762" name="Google Shape;762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3" name="Google Shape;763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91"/>
          <p:cNvGrpSpPr/>
          <p:nvPr/>
        </p:nvGrpSpPr>
        <p:grpSpPr>
          <a:xfrm>
            <a:off x="312541" y="2182789"/>
            <a:ext cx="354468" cy="359177"/>
            <a:chOff x="475577" y="1034115"/>
            <a:chExt cx="523200" cy="523200"/>
          </a:xfrm>
        </p:grpSpPr>
        <p:sp>
          <p:nvSpPr>
            <p:cNvPr id="765" name="Google Shape;765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6" name="Google Shape;766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91"/>
          <p:cNvGrpSpPr/>
          <p:nvPr/>
        </p:nvGrpSpPr>
        <p:grpSpPr>
          <a:xfrm>
            <a:off x="312541" y="2591982"/>
            <a:ext cx="354468" cy="359177"/>
            <a:chOff x="475577" y="1034115"/>
            <a:chExt cx="523200" cy="523200"/>
          </a:xfrm>
        </p:grpSpPr>
        <p:sp>
          <p:nvSpPr>
            <p:cNvPr id="768" name="Google Shape;768;p91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69" name="Google Shape;769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0" name="Google Shape;770;p91"/>
          <p:cNvPicPr preferRelativeResize="0"/>
          <p:nvPr/>
        </p:nvPicPr>
        <p:blipFill rotWithShape="1">
          <a:blip r:embed="rId4">
            <a:alphaModFix/>
          </a:blip>
          <a:srcRect b="36315" l="46857" r="7926" t="2619"/>
          <a:stretch/>
        </p:blipFill>
        <p:spPr>
          <a:xfrm>
            <a:off x="6596701" y="2596198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2"/>
          <p:cNvSpPr txBox="1"/>
          <p:nvPr>
            <p:ph idx="1" type="body"/>
          </p:nvPr>
        </p:nvSpPr>
        <p:spPr>
          <a:xfrm>
            <a:off x="2703401" y="1698029"/>
            <a:ext cx="504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  <a:r>
              <a:t>Vincula la app:</a:t>
            </a:r>
          </a:p>
        </p:txBody>
      </p:sp>
      <p:sp>
        <p:nvSpPr>
          <p:cNvPr id="776" name="Google Shape;776;p92"/>
          <p:cNvSpPr txBox="1"/>
          <p:nvPr>
            <p:ph idx="2" type="body"/>
          </p:nvPr>
        </p:nvSpPr>
        <p:spPr>
          <a:xfrm>
            <a:off x="2642600" y="2512325"/>
            <a:ext cx="61731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2800"/>
            </a:pPr>
            <a:r>
              <a:t>Vincula la App Formando Conciencia+ y el Número 
 de Identificación Único (NID)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Noto Sans Thin"/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2724100" y="1913700"/>
            <a:ext cx="5889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>¡Comparte en una palabra cómo te sientes después de la sesión!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elicious Handrawn"/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37" name="Google Shape;3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8"/>
          <p:cNvSpPr txBox="1"/>
          <p:nvPr/>
        </p:nvSpPr>
        <p:spPr>
          <a:xfrm>
            <a:off x="1496175" y="1708725"/>
            <a:ext cx="59829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¿Para quién es Crianza con Conciencia +? ?</a:t>
            </a:r>
            <a:endParaRPr i="0" sz="16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9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Para padres, madres y cuidadores como TÚ, con niñas, niños y adolescentes (NNA) de </a:t>
            </a:r>
            <a:r>
              <a:rPr u="sng"/>
              <a:t>2 a 17 años.</a:t>
            </a:r>
            <a:endParaRPr i="0" sz="1900" u="sng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i="0" sz="19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/>
          <p:nvPr/>
        </p:nvSpPr>
        <p:spPr>
          <a:xfrm rot="-5400000">
            <a:off x="1218301" y="-1017075"/>
            <a:ext cx="480900" cy="2917500"/>
          </a:xfrm>
          <a:prstGeom prst="round2SameRect">
            <a:avLst>
              <a:gd fmla="val 0" name="adj1"/>
              <a:gd fmla="val 3351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4"/>
          <p:cNvSpPr txBox="1"/>
          <p:nvPr/>
        </p:nvSpPr>
        <p:spPr>
          <a:xfrm>
            <a:off x="286226" y="197500"/>
            <a:ext cx="27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t>Próximos Pasos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/>
          <p:nvPr/>
        </p:nvSpPr>
        <p:spPr>
          <a:xfrm>
            <a:off x="269600" y="972075"/>
            <a:ext cx="56916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Más adelante tendremos nuestra primera sesión de chat para presentarnos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Font typeface="Arial"/>
              <a:buChar char="●"/>
              <a:defRPr sz="1700">
                <a:solidFill>
                  <a:srgbClr val="0D3959"/>
                </a:solidFill>
              </a:defRPr>
            </a:pPr>
            <a:r>
              <a:t>Irás a casa y probarás tu primera actividad en casa: pasar 5 minutos de tiempo uno a uno con tu niña, niño o adolescente </a:t>
            </a:r>
            <a:endParaRPr sz="1700">
              <a:solidFill>
                <a:srgbClr val="0D3959"/>
              </a:solidFill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D3959"/>
              </a:solidFill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3959"/>
              </a:buClr>
              <a:buSzPts val="1700"/>
              <a:buChar char="●"/>
              <a:defRPr sz="1700">
                <a:solidFill>
                  <a:srgbClr val="0D3959"/>
                </a:solidFill>
              </a:defRPr>
            </a:pPr>
            <a:r>
              <a:t>¡Mañana llevarás la próxima sesión!</a:t>
            </a:r>
            <a:endParaRPr sz="1700">
              <a:solidFill>
                <a:srgbClr val="0D3959"/>
              </a:solidFill>
            </a:endParaRPr>
          </a:p>
        </p:txBody>
      </p:sp>
      <p:grpSp>
        <p:nvGrpSpPr>
          <p:cNvPr id="789" name="Google Shape;789;p94"/>
          <p:cNvGrpSpPr/>
          <p:nvPr/>
        </p:nvGrpSpPr>
        <p:grpSpPr>
          <a:xfrm>
            <a:off x="319541" y="1323346"/>
            <a:ext cx="354468" cy="359177"/>
            <a:chOff x="475577" y="1034115"/>
            <a:chExt cx="523200" cy="523200"/>
          </a:xfrm>
        </p:grpSpPr>
        <p:sp>
          <p:nvSpPr>
            <p:cNvPr id="790" name="Google Shape;790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FF5E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1" name="Google Shape;79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2" name="Google Shape;792;p94"/>
          <p:cNvGrpSpPr/>
          <p:nvPr/>
        </p:nvGrpSpPr>
        <p:grpSpPr>
          <a:xfrm>
            <a:off x="354491" y="2392151"/>
            <a:ext cx="354468" cy="359177"/>
            <a:chOff x="475577" y="1034115"/>
            <a:chExt cx="523200" cy="523200"/>
          </a:xfrm>
        </p:grpSpPr>
        <p:sp>
          <p:nvSpPr>
            <p:cNvPr id="793" name="Google Shape;793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600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4" name="Google Shape;79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94"/>
          <p:cNvGrpSpPr/>
          <p:nvPr/>
        </p:nvGrpSpPr>
        <p:grpSpPr>
          <a:xfrm>
            <a:off x="354491" y="3976207"/>
            <a:ext cx="354468" cy="359177"/>
            <a:chOff x="475577" y="1034115"/>
            <a:chExt cx="523200" cy="523200"/>
          </a:xfrm>
        </p:grpSpPr>
        <p:sp>
          <p:nvSpPr>
            <p:cNvPr id="796" name="Google Shape;796;p94"/>
            <p:cNvSpPr/>
            <p:nvPr/>
          </p:nvSpPr>
          <p:spPr>
            <a:xfrm>
              <a:off x="475577" y="1034115"/>
              <a:ext cx="523200" cy="523200"/>
            </a:xfrm>
            <a:prstGeom prst="ellipse">
              <a:avLst/>
            </a:prstGeom>
            <a:solidFill>
              <a:srgbClr val="DB35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ick with solid fill" id="797" name="Google Shape;79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3690" y="1172228"/>
              <a:ext cx="246993" cy="2469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8" name="Google Shape;798;p94"/>
          <p:cNvPicPr preferRelativeResize="0"/>
          <p:nvPr/>
        </p:nvPicPr>
        <p:blipFill rotWithShape="1">
          <a:blip r:embed="rId4">
            <a:alphaModFix/>
          </a:blip>
          <a:srcRect b="0" l="12435" r="12427" t="0"/>
          <a:stretch/>
        </p:blipFill>
        <p:spPr>
          <a:xfrm>
            <a:off x="6100526" y="1047636"/>
            <a:ext cx="2547300" cy="254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" type="body"/>
          </p:nvPr>
        </p:nvSpPr>
        <p:spPr>
          <a:xfrm>
            <a:off x="1767750" y="388225"/>
            <a:ext cx="5608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Gracias por tu compromiso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t>¿Alguna pregunta?</a:t>
            </a: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047" y="26728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>
            <a:off x="-24325" y="4673575"/>
            <a:ext cx="9216900" cy="53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121" y="4705350"/>
            <a:ext cx="1076954" cy="38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4975" y="4673575"/>
            <a:ext cx="931226" cy="47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5"/>
          <p:cNvPicPr preferRelativeResize="0"/>
          <p:nvPr/>
        </p:nvPicPr>
        <p:blipFill rotWithShape="1">
          <a:blip r:embed="rId6">
            <a:alphaModFix/>
          </a:blip>
          <a:srcRect b="1066" l="0" r="0" t="1076"/>
          <a:stretch/>
        </p:blipFill>
        <p:spPr>
          <a:xfrm>
            <a:off x="4505500" y="4758750"/>
            <a:ext cx="126137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1439025" y="497650"/>
            <a:ext cx="5608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Delicious Handrawn"/>
              <a:buNone/>
            </a:pPr>
            <a:r>
              <a:t>Acerca de</a:t>
            </a:r>
          </a:p>
        </p:txBody>
      </p:sp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72" y="111299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/>
        </p:nvSpPr>
        <p:spPr>
          <a:xfrm>
            <a:off x="1830300" y="1349400"/>
            <a:ext cx="54834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¿A qué nos referimos cuando decimos "padres y madres"?</a:t>
            </a:r>
            <a:endParaRPr i="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Padres, Madres y Crianza incluye a todos los cuidadores responsables del bienestar de tu niño, niña o adolescente. Entre los cuidadores se incluyen a padres y madres no biológicos como tíos, tías, hermanos, hermanas primos, primas y madres o padres adoptivos.</a:t>
            </a:r>
            <a:endParaRPr i="0" sz="1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 txBox="1"/>
          <p:nvPr>
            <p:ph idx="1" type="body"/>
          </p:nvPr>
        </p:nvSpPr>
        <p:spPr>
          <a:xfrm>
            <a:off x="1037250" y="382650"/>
            <a:ext cx="48591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¿Cuál es el objetivo de</a:t>
            </a: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Delicious Handrawn"/>
              <a:buNone/>
            </a:pPr>
            <a:r>
              <a:t>                              ?</a:t>
            </a: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672" y="1048374"/>
            <a:ext cx="2577825" cy="10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0"/>
          <p:cNvSpPr txBox="1"/>
          <p:nvPr/>
        </p:nvSpPr>
        <p:spPr>
          <a:xfrm>
            <a:off x="4659250" y="3006725"/>
            <a:ext cx="43344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Construir relaciones llenas de cariño, transparencia y confianza entre los cuidadores y sus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"/>
              <a:buChar char="●"/>
              <a:defRPr sz="11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r>
              <a:t>Apoyar las relaciones sanas y positivas para mantener a salvo y favorecer el desarrollo de niños, niñas y adolescentes.</a:t>
            </a:r>
            <a:endParaRPr sz="11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 rot="-5400000">
            <a:off x="2810425" y="-2578375"/>
            <a:ext cx="475200" cy="60960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Acerca de 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231525" y="2272875"/>
            <a:ext cx="759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Pregunta de Referencia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02350" y="1426188"/>
            <a:ext cx="2291100" cy="2291100"/>
          </a:xfrm>
          <a:prstGeom prst="ellipse">
            <a:avLst/>
          </a:prstGeom>
          <a:solidFill>
            <a:srgbClr val="013D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3464475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226600" y="1426188"/>
            <a:ext cx="2291100" cy="2291100"/>
          </a:xfrm>
          <a:prstGeom prst="ellipse">
            <a:avLst/>
          </a:prstGeom>
          <a:solidFill>
            <a:srgbClr val="E40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825" y="1705675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/>
        </p:nvSpPr>
        <p:spPr>
          <a:xfrm>
            <a:off x="1191500" y="2572450"/>
            <a:ext cx="1312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300">
                <a:solidFill>
                  <a:schemeClr val="lt1"/>
                </a:solidFill>
              </a:defRPr>
            </a:pPr>
            <a:r>
              <a:t>Sesión presencial de integración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1950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1"/>
          <p:cNvSpPr txBox="1"/>
          <p:nvPr/>
        </p:nvSpPr>
        <p:spPr>
          <a:xfrm>
            <a:off x="3890400" y="2222800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Aprendiendo a través del </a:t>
            </a:r>
            <a:r>
              <a:t>chatbot de Crianza con Conciencia + en WhatsApp</a:t>
            </a: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5">
            <a:alphaModFix/>
          </a:blip>
          <a:srcRect b="2606" l="0" r="0" t="2606"/>
          <a:stretch/>
        </p:blipFill>
        <p:spPr>
          <a:xfrm>
            <a:off x="7141575" y="1764175"/>
            <a:ext cx="599150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/>
        </p:nvSpPr>
        <p:spPr>
          <a:xfrm>
            <a:off x="6428500" y="2408200"/>
            <a:ext cx="1887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Apoyo en un Grupo de WhatsApp </a:t>
            </a:r>
            <a:r>
              <a:rPr i="1"/>
              <a:t>separado</a:t>
            </a:r>
            <a:r>
              <a:t> y moderado por un Facilitador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/>
          <p:nvPr/>
        </p:nvSpPr>
        <p:spPr>
          <a:xfrm rot="-5400000">
            <a:off x="2400025" y="-2140975"/>
            <a:ext cx="448200" cy="5248200"/>
          </a:xfrm>
          <a:prstGeom prst="round2SameRect">
            <a:avLst>
              <a:gd fmla="val 0" name="adj1"/>
              <a:gd fmla="val 49968" name="adj2"/>
            </a:avLst>
          </a:prstGeom>
          <a:solidFill>
            <a:srgbClr val="123D5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286210" y="228606"/>
            <a:ext cx="88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Acerca de </a:t>
            </a:r>
            <a:r>
              <a:t>Crianza con Conciencia +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4094575" y="1402775"/>
            <a:ext cx="50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 txBox="1"/>
          <p:nvPr/>
        </p:nvSpPr>
        <p:spPr>
          <a:xfrm>
            <a:off x="3026625" y="1239325"/>
            <a:ext cx="5401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69B"/>
              </a:buClr>
              <a:buSzPts val="1900"/>
              <a:buFont typeface="Delicious Handrawn"/>
              <a:buChar char="●"/>
              <a:defRPr sz="1900">
                <a:solidFill>
                  <a:srgbClr val="00969B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 (5 días)</a:t>
            </a:r>
            <a:endParaRPr b="0" i="0" sz="1900" u="none" cap="none" strike="noStrike">
              <a:solidFill>
                <a:srgbClr val="00969B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Todos los días recibirás estrategias de crianza a través del chat automatizado de WhatsApp que te ayudarán a mejorar la relación con tu niño, niña o adolescente.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>
                <a:solidFill>
                  <a:srgbClr val="FF5E00"/>
                </a:solidFill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¡Solo te tomará 5 minutos por día!</a:t>
            </a:r>
            <a:endParaRPr b="0" i="0" sz="1700" u="none" cap="none" strike="noStrike">
              <a:solidFill>
                <a:srgbClr val="FF5E00"/>
              </a:solidFill>
              <a:latin typeface="Delicious Handrawn"/>
              <a:ea typeface="Delicious Handrawn"/>
              <a:cs typeface="Delicious Handrawn"/>
              <a:sym typeface="Delicious Handrawn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1300">
                <a:solidFill>
                  <a:schemeClr val="dk1"/>
                </a:solidFill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Este curso contiene 5 </a:t>
            </a:r>
            <a:r>
              <a:t>sesiones</a:t>
            </a:r>
            <a:r>
              <a:rPr>
                <a:latin typeface="Arial"/>
                <a:ea typeface="Arial"/>
                <a:cs typeface="Arial"/>
                <a:sym typeface="Arial"/>
              </a:rPr>
              <a:t> (una por día) sobre cómo mejorar la relación con tu niño, niña o adolescente</a:t>
            </a:r>
            <a:endParaRPr b="0" i="0" sz="1500" u="none" cap="none" strike="noStrike">
              <a:solidFill>
                <a:srgbClr val="123D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>
            <a:off x="497550" y="1426188"/>
            <a:ext cx="2291100" cy="2291100"/>
          </a:xfrm>
          <a:prstGeom prst="ellipse">
            <a:avLst/>
          </a:prstGeom>
          <a:solidFill>
            <a:srgbClr val="0096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025" y="1639550"/>
            <a:ext cx="716150" cy="7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2"/>
          <p:cNvSpPr txBox="1"/>
          <p:nvPr/>
        </p:nvSpPr>
        <p:spPr>
          <a:xfrm>
            <a:off x="930475" y="2222125"/>
            <a:ext cx="1363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pPr>
            <a:r>
              <a:t>Aprendiendo a través del chatbot de Crianza con Conciencia + en WhatsApp</a:t>
            </a:r>
            <a:endParaRPr b="1">
              <a:solidFill>
                <a:srgbClr val="1B305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i="0" sz="1400" u="none" cap="none" strike="noStrike">
              <a:solidFill>
                <a:srgbClr val="1B305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7762"/>
            <a:ext cx="9143999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 txBox="1"/>
          <p:nvPr/>
        </p:nvSpPr>
        <p:spPr>
          <a:xfrm>
            <a:off x="1145988" y="543325"/>
            <a:ext cx="685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  <a:highlight>
                  <a:srgbClr val="0E3A5A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Curso Básico: Mejorar mi relación con mi niña, niño o adolescente</a:t>
            </a:r>
            <a:endParaRPr i="0" sz="2400" u="none" cap="none" strike="noStrike">
              <a:solidFill>
                <a:schemeClr val="lt1"/>
              </a:solidFill>
              <a:highlight>
                <a:srgbClr val="0E3A5A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88" y="1367885"/>
            <a:ext cx="2538769" cy="190501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46683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1: Pasar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88" name="Google Shape;388;p63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3302603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3"/>
          <p:cNvSpPr txBox="1"/>
          <p:nvPr/>
        </p:nvSpPr>
        <p:spPr>
          <a:xfrm>
            <a:off x="3268950" y="3465250"/>
            <a:ext cx="2606100" cy="47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2: Dar Reconocimiento y Halagar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 rotWithShape="1">
          <a:blip r:embed="rId6">
            <a:alphaModFix/>
          </a:blip>
          <a:srcRect b="0" l="59" r="49" t="0"/>
          <a:stretch/>
        </p:blipFill>
        <p:spPr>
          <a:xfrm>
            <a:off x="6104718" y="1367885"/>
            <a:ext cx="2538769" cy="19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 txBox="1"/>
          <p:nvPr/>
        </p:nvSpPr>
        <p:spPr>
          <a:xfrm>
            <a:off x="6071068" y="3465246"/>
            <a:ext cx="2606100" cy="7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900">
                <a:solidFill>
                  <a:srgbClr val="0B4060"/>
                </a:solidFill>
                <a:highlight>
                  <a:schemeClr val="lt1"/>
                </a:highlight>
                <a:latin typeface="Delicious Handrawn"/>
                <a:ea typeface="Delicious Handrawn"/>
                <a:cs typeface="Delicious Handrawn"/>
                <a:sym typeface="Delicious Handrawn"/>
              </a:defRPr>
            </a:pPr>
            <a:r>
              <a:t>Sesión 3: Crear una Rutina para el Tiempo Uno a Uno</a:t>
            </a:r>
            <a:endParaRPr b="0" i="0" sz="1900" u="none" cap="none" strike="noStrike">
              <a:solidFill>
                <a:srgbClr val="0B4060"/>
              </a:solidFill>
              <a:highlight>
                <a:schemeClr val="lt1"/>
              </a:highlight>
              <a:latin typeface="Delicious Handrawn"/>
              <a:ea typeface="Delicious Handrawn"/>
              <a:cs typeface="Delicious Handrawn"/>
              <a:sym typeface="Delicious Handrawn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66838" y="4344446"/>
            <a:ext cx="2606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Crear confianza, respeto y una relación positiva entre tú y tu niño, niña o adolescente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3235263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Hacer que tu niño, niña o adolescente quiera comportarse de la manera esperada con mayor frecuencia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6071038" y="4344446"/>
            <a:ext cx="26061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  <a:defRPr sz="1000">
                <a:solidFill>
                  <a:srgbClr val="0B4060"/>
                </a:solidFill>
                <a:highlight>
                  <a:schemeClr val="lt1"/>
                </a:highlight>
                <a:latin typeface="Noto Sans"/>
                <a:ea typeface="Noto Sans"/>
                <a:cs typeface="Noto Sans"/>
                <a:sym typeface="Noto Sans"/>
              </a:defRPr>
            </a:pPr>
            <a:r>
              <a:t>Ayudar a que tu niño, niña o adolescente sienta más seguridad, protección y ganas de cooperar</a:t>
            </a:r>
            <a:endParaRPr sz="1000" u="none" cap="none" strike="noStrike">
              <a:solidFill>
                <a:srgbClr val="0B4060"/>
              </a:solidFill>
              <a:highlight>
                <a:schemeClr val="lt1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lank">
  <a:themeElements>
    <a:clrScheme name="Custom 1">
      <a:dk1>
        <a:srgbClr val="0D3A5A"/>
      </a:dk1>
      <a:lt1>
        <a:srgbClr val="FEFFFF"/>
      </a:lt1>
      <a:dk2>
        <a:srgbClr val="02969A"/>
      </a:dk2>
      <a:lt2>
        <a:srgbClr val="FEFFFF"/>
      </a:lt2>
      <a:accent1>
        <a:srgbClr val="02969A"/>
      </a:accent1>
      <a:accent2>
        <a:srgbClr val="FE5E00"/>
      </a:accent2>
      <a:accent3>
        <a:srgbClr val="E3027C"/>
      </a:accent3>
      <a:accent4>
        <a:srgbClr val="ED0000"/>
      </a:accent4>
      <a:accent5>
        <a:srgbClr val="F2F2F2"/>
      </a:accent5>
      <a:accent6>
        <a:srgbClr val="0E3959"/>
      </a:accent6>
      <a:hlink>
        <a:srgbClr val="4E5CD7"/>
      </a:hlink>
      <a:folHlink>
        <a:srgbClr val="009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X PP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PLH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B1F0"/>
      </a:accent1>
      <a:accent2>
        <a:srgbClr val="FCA203"/>
      </a:accent2>
      <a:accent3>
        <a:srgbClr val="222299"/>
      </a:accent3>
      <a:accent4>
        <a:srgbClr val="D60066"/>
      </a:accent4>
      <a:accent5>
        <a:srgbClr val="0B4060"/>
      </a:accent5>
      <a:accent6>
        <a:srgbClr val="999999"/>
      </a:accent6>
      <a:hlink>
        <a:srgbClr val="30FFF5"/>
      </a:hlink>
      <a:folHlink>
        <a:srgbClr val="FF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